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7" r:id="rId1"/>
  </p:sldMasterIdLst>
  <p:notesMasterIdLst>
    <p:notesMasterId r:id="rId38"/>
  </p:notesMasterIdLst>
  <p:handoutMasterIdLst>
    <p:handoutMasterId r:id="rId39"/>
  </p:handoutMasterIdLst>
  <p:sldIdLst>
    <p:sldId id="256" r:id="rId2"/>
    <p:sldId id="348" r:id="rId3"/>
    <p:sldId id="349" r:id="rId4"/>
    <p:sldId id="265" r:id="rId5"/>
    <p:sldId id="267" r:id="rId6"/>
    <p:sldId id="327" r:id="rId7"/>
    <p:sldId id="328" r:id="rId8"/>
    <p:sldId id="319" r:id="rId9"/>
    <p:sldId id="329" r:id="rId10"/>
    <p:sldId id="330" r:id="rId11"/>
    <p:sldId id="345" r:id="rId12"/>
    <p:sldId id="359" r:id="rId13"/>
    <p:sldId id="362" r:id="rId14"/>
    <p:sldId id="363" r:id="rId15"/>
    <p:sldId id="364" r:id="rId16"/>
    <p:sldId id="366" r:id="rId17"/>
    <p:sldId id="269" r:id="rId18"/>
    <p:sldId id="307" r:id="rId19"/>
    <p:sldId id="311" r:id="rId20"/>
    <p:sldId id="318" r:id="rId21"/>
    <p:sldId id="368" r:id="rId22"/>
    <p:sldId id="324" r:id="rId23"/>
    <p:sldId id="369" r:id="rId24"/>
    <p:sldId id="347" r:id="rId25"/>
    <p:sldId id="371" r:id="rId26"/>
    <p:sldId id="367" r:id="rId27"/>
    <p:sldId id="370" r:id="rId28"/>
    <p:sldId id="336" r:id="rId29"/>
    <p:sldId id="322" r:id="rId30"/>
    <p:sldId id="325" r:id="rId31"/>
    <p:sldId id="277" r:id="rId32"/>
    <p:sldId id="280" r:id="rId33"/>
    <p:sldId id="340" r:id="rId34"/>
    <p:sldId id="342" r:id="rId35"/>
    <p:sldId id="343" r:id="rId36"/>
    <p:sldId id="344" r:id="rId3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3" autoAdjust="0"/>
    <p:restoredTop sz="95644" autoAdjust="0"/>
  </p:normalViewPr>
  <p:slideViewPr>
    <p:cSldViewPr>
      <p:cViewPr>
        <p:scale>
          <a:sx n="60" d="100"/>
          <a:sy n="60" d="100"/>
        </p:scale>
        <p:origin x="-2124" y="-6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72" y="2505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8" d="100"/>
          <a:sy n="48" d="100"/>
        </p:scale>
        <p:origin x="-1968" y="-5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CE61239-9F2A-492B-960C-877DCCA272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7752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785CD4C-7500-478D-80D3-1E3A0F6950B5}" type="datetimeFigureOut">
              <a:rPr lang="en-US"/>
              <a:pPr>
                <a:defRPr/>
              </a:pPr>
              <a:t>3/3/2015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88ECF3-08DD-48ED-B669-B01EAC458A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1709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pPr eaLnBrk="1" hangingPunct="1"/>
            <a:fld id="{74B4602D-A25D-4F37-89B3-D374F6FD01A5}" type="slidenum">
              <a:rPr lang="en-US" smtClean="0"/>
              <a:pPr eaLnBrk="1" hangingPunct="1"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pPr eaLnBrk="1" hangingPunct="1"/>
            <a:fld id="{D4DCDB12-774A-4124-A053-46DBAEAFFC8E}" type="slidenum">
              <a:rPr lang="en-US" smtClean="0"/>
              <a:pPr eaLnBrk="1" hangingPunct="1"/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pPr eaLnBrk="1" hangingPunct="1"/>
            <a:fld id="{89EAA3AC-B3D5-430F-B6C4-8546D1AB8AC8}" type="slidenum">
              <a:rPr lang="en-US" smtClean="0"/>
              <a:pPr eaLnBrk="1" hangingPunct="1"/>
              <a:t>31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pPr eaLnBrk="1" hangingPunct="1"/>
            <a:fld id="{F9E0AD28-1FBE-48CB-8271-39619991CFA2}" type="slidenum">
              <a:rPr lang="en-US" smtClean="0"/>
              <a:pPr eaLnBrk="1" hangingPunct="1"/>
              <a:t>32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F6F809-9527-4B13-8DC3-D3C6E1B68EEB}" type="slidenum">
              <a:rPr lang="en-US"/>
              <a:pPr/>
              <a:t>33</a:t>
            </a:fld>
            <a:endParaRPr lang="en-US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pPr eaLnBrk="1" hangingPunct="1"/>
            <a:fld id="{40937045-BA48-434F-8850-C2C3D40DDAB1}" type="slidenum">
              <a:rPr lang="en-US" smtClean="0"/>
              <a:pPr eaLnBrk="1" hangingPunct="1"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pPr eaLnBrk="1" hangingPunct="1"/>
            <a:fld id="{889C3C9E-3109-454B-8A82-A36CD1740B9F}" type="slidenum">
              <a:rPr lang="en-US" smtClean="0"/>
              <a:pPr eaLnBrk="1" hangingPunct="1"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Rectangle 3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pPr eaLnBrk="1" hangingPunct="1"/>
            <a:fld id="{53CEB967-21F6-415B-95EE-A7886D58A412}" type="slidenum">
              <a:rPr lang="en-US" smtClean="0"/>
              <a:pPr eaLnBrk="1" hangingPunct="1"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pPr eaLnBrk="1" hangingPunct="1"/>
            <a:fld id="{DA2FEB3B-B7F8-4209-9F4E-A2C2EF23E805}" type="slidenum">
              <a:rPr lang="en-US" smtClean="0"/>
              <a:pPr eaLnBrk="1" hangingPunct="1"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pPr eaLnBrk="1" hangingPunct="1"/>
            <a:fld id="{91EB6752-1137-463F-9B94-154CEFEC608A}" type="slidenum">
              <a:rPr lang="en-US" smtClean="0"/>
              <a:pPr eaLnBrk="1" hangingPunct="1"/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pPr eaLnBrk="1" hangingPunct="1"/>
            <a:fld id="{F856AF90-C085-4A9B-B852-52D593560F3C}" type="slidenum">
              <a:rPr lang="en-US" smtClean="0">
                <a:solidFill>
                  <a:prstClr val="black"/>
                </a:solidFill>
              </a:rPr>
              <a:pPr eaLnBrk="1" hangingPunct="1"/>
              <a:t>28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004324-748D-4833-9412-1D88C2FC6B3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06EDC-B2B9-41CA-8CB5-DEB43D915CC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4EB60E-1B4C-4778-B54D-4D0FFED36F4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B5B603-03AE-4804-B190-1247329258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8674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54EE9-48B1-4C52-8D9E-6AE949C5ED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488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F55030D-305E-435D-A028-02E28C41EC8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7543800" y="6629400"/>
            <a:ext cx="16764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© </a:t>
            </a:r>
            <a:r>
              <a:rPr lang="en-US" sz="1000"/>
              <a:t>2009, Prentice-Hall, Inc.</a:t>
            </a:r>
          </a:p>
        </p:txBody>
      </p:sp>
    </p:spTree>
    <p:extLst>
      <p:ext uri="{BB962C8B-B14F-4D97-AF65-F5344CB8AC3E}">
        <p14:creationId xmlns:p14="http://schemas.microsoft.com/office/powerpoint/2010/main" val="1634631934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E56F5-F7D2-4A79-80C4-F49ED21407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5DD279-0688-4C02-9873-80EC49B5EF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1D7E7C-7AAE-43A9-BD9F-2C355318A9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90A9E-AEC5-4A82-BECB-10B05274C5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9CAE2A-394C-4376-809A-E2EE5BFBBF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D4F81D-14E4-45C0-BA33-EEB3BBE9F8D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452F0E-23BE-46BE-91E4-A83ACABE8A7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B2433FC3-8406-42B3-9EEC-D0F4B8FF29B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9624FB93-3827-45A1-ADD2-298030BB063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  <p:sldLayoutId id="2147483969" r:id="rId12"/>
    <p:sldLayoutId id="2147483970" r:id="rId13"/>
    <p:sldLayoutId id="2147483971" r:id="rId14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21021" y="1371600"/>
            <a:ext cx="8077200" cy="3048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7200" b="1" dirty="0" smtClean="0">
                <a:effectLst>
                  <a:outerShdw blurRad="38100" dist="38100" dir="2700000" algn="tl">
                    <a:srgbClr val="AF273E"/>
                  </a:outerShdw>
                </a:effectLst>
                <a:latin typeface="Comic Sans MS" pitchFamily="66" charset="0"/>
              </a:rPr>
              <a:t>Energetics</a:t>
            </a:r>
            <a:br>
              <a:rPr lang="en-US" sz="7200" b="1" dirty="0" smtClean="0">
                <a:effectLst>
                  <a:outerShdw blurRad="38100" dist="38100" dir="2700000" algn="tl">
                    <a:srgbClr val="AF273E"/>
                  </a:outerShdw>
                </a:effectLst>
                <a:latin typeface="Comic Sans MS" pitchFamily="66" charset="0"/>
              </a:rPr>
            </a:br>
            <a:r>
              <a:rPr lang="en-US" sz="4000" b="1" dirty="0" smtClean="0">
                <a:effectLst>
                  <a:outerShdw blurRad="38100" dist="38100" dir="2700000" algn="tl">
                    <a:srgbClr val="AF273E"/>
                  </a:outerShdw>
                </a:effectLst>
                <a:latin typeface="Comic Sans MS" pitchFamily="66" charset="0"/>
              </a:rPr>
              <a:t>Unit 7</a:t>
            </a:r>
            <a:endParaRPr lang="en-US" sz="4000" dirty="0" smtClean="0">
              <a:latin typeface="Comic Sans MS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57150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CDO Chemistry 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Example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159" y="2301765"/>
            <a:ext cx="8077200" cy="41148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How much heat is released when 10.0 g of Cu with a specific heat capacity of 0.385 J/g </a:t>
            </a:r>
            <a:r>
              <a:rPr lang="en-US" baseline="30000" dirty="0" err="1" smtClean="0">
                <a:solidFill>
                  <a:schemeClr val="tx2"/>
                </a:solidFill>
                <a:latin typeface="Comic Sans MS" pitchFamily="66" charset="0"/>
              </a:rPr>
              <a:t>o</a:t>
            </a:r>
            <a:r>
              <a:rPr lang="en-US" dirty="0" err="1" smtClean="0">
                <a:solidFill>
                  <a:schemeClr val="tx2"/>
                </a:solidFill>
                <a:latin typeface="Comic Sans MS" pitchFamily="66" charset="0"/>
              </a:rPr>
              <a:t>C</a:t>
            </a: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 is cooled from 85.0 </a:t>
            </a:r>
            <a:r>
              <a:rPr lang="en-US" baseline="30000" dirty="0" err="1" smtClean="0">
                <a:solidFill>
                  <a:schemeClr val="tx2"/>
                </a:solidFill>
                <a:latin typeface="Comic Sans MS" pitchFamily="66" charset="0"/>
              </a:rPr>
              <a:t>o</a:t>
            </a:r>
            <a:r>
              <a:rPr lang="en-US" dirty="0" err="1" smtClean="0">
                <a:solidFill>
                  <a:schemeClr val="tx2"/>
                </a:solidFill>
                <a:latin typeface="Comic Sans MS" pitchFamily="66" charset="0"/>
              </a:rPr>
              <a:t>C</a:t>
            </a: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 to 25.0 </a:t>
            </a:r>
            <a:r>
              <a:rPr lang="en-US" baseline="30000" dirty="0" err="1" smtClean="0">
                <a:solidFill>
                  <a:schemeClr val="tx2"/>
                </a:solidFill>
                <a:latin typeface="Comic Sans MS" pitchFamily="66" charset="0"/>
              </a:rPr>
              <a:t>o</a:t>
            </a:r>
            <a:r>
              <a:rPr lang="en-US" dirty="0" err="1" smtClean="0">
                <a:solidFill>
                  <a:schemeClr val="tx2"/>
                </a:solidFill>
                <a:latin typeface="Comic Sans MS" pitchFamily="66" charset="0"/>
              </a:rPr>
              <a:t>C</a:t>
            </a: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?</a:t>
            </a:r>
            <a:endParaRPr lang="en-US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64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772400" cy="1462088"/>
          </a:xfrm>
        </p:spPr>
        <p:txBody>
          <a:bodyPr/>
          <a:lstStyle/>
          <a:p>
            <a:r>
              <a:rPr lang="en-US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Example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001000" cy="42672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If 500. J of heat is added to 100.0 g samples of water (specific heat = 4.184 J/</a:t>
            </a:r>
            <a:r>
              <a:rPr lang="en-US" dirty="0" err="1" smtClean="0">
                <a:solidFill>
                  <a:schemeClr val="tx2"/>
                </a:solidFill>
                <a:latin typeface="Comic Sans MS" pitchFamily="66" charset="0"/>
              </a:rPr>
              <a:t>g</a:t>
            </a:r>
            <a:r>
              <a:rPr lang="en-US" baseline="30000" dirty="0" err="1" smtClean="0">
                <a:solidFill>
                  <a:schemeClr val="tx2"/>
                </a:solidFill>
                <a:latin typeface="Comic Sans MS" pitchFamily="66" charset="0"/>
              </a:rPr>
              <a:t>o</a:t>
            </a:r>
            <a:r>
              <a:rPr lang="en-US" dirty="0" err="1" smtClean="0">
                <a:solidFill>
                  <a:schemeClr val="tx2"/>
                </a:solidFill>
                <a:latin typeface="Comic Sans MS" pitchFamily="66" charset="0"/>
              </a:rPr>
              <a:t>C</a:t>
            </a: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) and Silver (specific heat = 0.237 J/</a:t>
            </a:r>
            <a:r>
              <a:rPr lang="en-US" dirty="0" err="1" smtClean="0">
                <a:solidFill>
                  <a:schemeClr val="tx2"/>
                </a:solidFill>
                <a:latin typeface="Comic Sans MS" pitchFamily="66" charset="0"/>
              </a:rPr>
              <a:t>g</a:t>
            </a:r>
            <a:r>
              <a:rPr lang="en-US" baseline="30000" dirty="0" err="1" smtClean="0">
                <a:solidFill>
                  <a:schemeClr val="tx2"/>
                </a:solidFill>
                <a:latin typeface="Comic Sans MS" pitchFamily="66" charset="0"/>
              </a:rPr>
              <a:t>o</a:t>
            </a:r>
            <a:r>
              <a:rPr lang="en-US" dirty="0" err="1" smtClean="0">
                <a:solidFill>
                  <a:schemeClr val="tx2"/>
                </a:solidFill>
                <a:latin typeface="Comic Sans MS" pitchFamily="66" charset="0"/>
              </a:rPr>
              <a:t>C</a:t>
            </a: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) which substance will have the biggest change in Temperature?</a:t>
            </a:r>
            <a:endParaRPr lang="en-US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31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Grp="1" noChangeArrowheads="1"/>
          </p:cNvSpPr>
          <p:nvPr>
            <p:ph type="title"/>
          </p:nvPr>
        </p:nvSpPr>
        <p:spPr>
          <a:xfrm>
            <a:off x="680750" y="609600"/>
            <a:ext cx="8447484" cy="1044773"/>
          </a:xfrm>
          <a:ln/>
        </p:spPr>
        <p:txBody>
          <a:bodyPr/>
          <a:lstStyle/>
          <a:p>
            <a:r>
              <a:rPr lang="en-US" altLang="en-US" dirty="0"/>
              <a:t>Calorimetry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1634133"/>
            <a:ext cx="8447484" cy="5223867"/>
          </a:xfrm>
          <a:ln/>
        </p:spPr>
        <p:txBody>
          <a:bodyPr anchor="t">
            <a:normAutofit/>
          </a:bodyPr>
          <a:lstStyle/>
          <a:p>
            <a:pPr marL="625056"/>
            <a:r>
              <a:rPr lang="en-US" altLang="en-US" sz="2800" b="1" dirty="0">
                <a:solidFill>
                  <a:schemeClr val="tx2"/>
                </a:solidFill>
              </a:rPr>
              <a:t>We measure the transfer of heat (at a constant pressure) by a technique called </a:t>
            </a:r>
            <a:r>
              <a:rPr lang="en-US" altLang="en-US" sz="2800" b="1" dirty="0">
                <a:solidFill>
                  <a:srgbClr val="FF0000"/>
                </a:solidFill>
              </a:rPr>
              <a:t>calorimetry</a:t>
            </a:r>
            <a:r>
              <a:rPr lang="en-US" altLang="en-US" sz="2800" b="1" dirty="0"/>
              <a:t>.</a:t>
            </a:r>
          </a:p>
          <a:p>
            <a:pPr marL="625056"/>
            <a:r>
              <a:rPr lang="en-US" altLang="en-US" sz="2800" b="1" dirty="0">
                <a:solidFill>
                  <a:schemeClr val="tx2"/>
                </a:solidFill>
              </a:rPr>
              <a:t>In calorimetry ...</a:t>
            </a:r>
          </a:p>
          <a:p>
            <a:pPr marL="937584" lvl="1"/>
            <a:r>
              <a:rPr lang="en-US" altLang="en-US" sz="2800" b="1" dirty="0">
                <a:solidFill>
                  <a:schemeClr val="tx2"/>
                </a:solidFill>
              </a:rPr>
              <a:t>the heat released by the system is equal to the heat absorbed by its surroundings.</a:t>
            </a:r>
          </a:p>
          <a:p>
            <a:pPr marL="937584" lvl="1"/>
            <a:r>
              <a:rPr lang="en-US" altLang="en-US" sz="2800" b="1" dirty="0">
                <a:solidFill>
                  <a:schemeClr val="tx2"/>
                </a:solidFill>
              </a:rPr>
              <a:t>the heat absorbed by the system is equal to the heat released by its surroundings.</a:t>
            </a:r>
          </a:p>
          <a:p>
            <a:pPr marL="625056"/>
            <a:r>
              <a:rPr lang="en-US" altLang="en-US" sz="2800" b="1" dirty="0">
                <a:solidFill>
                  <a:schemeClr val="tx2"/>
                </a:solidFill>
              </a:rPr>
              <a:t>The total heat of the system and the surroundings remains </a:t>
            </a:r>
            <a:r>
              <a:rPr lang="en-US" altLang="en-US" sz="2800" b="1" dirty="0">
                <a:solidFill>
                  <a:srgbClr val="FF0000"/>
                </a:solidFill>
              </a:rPr>
              <a:t>constant</a:t>
            </a:r>
            <a:r>
              <a:rPr lang="en-US" altLang="en-US" sz="28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4389608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/>
          </p:nvPr>
        </p:nvSpPr>
        <p:spPr>
          <a:xfrm>
            <a:off x="357188" y="178594"/>
            <a:ext cx="8447484" cy="1044773"/>
          </a:xfrm>
          <a:ln/>
        </p:spPr>
        <p:txBody>
          <a:bodyPr/>
          <a:lstStyle/>
          <a:p>
            <a:r>
              <a:rPr lang="en-US" altLang="en-US"/>
              <a:t>Calorimetry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idx="1"/>
          </p:nvPr>
        </p:nvSpPr>
        <p:spPr>
          <a:xfrm>
            <a:off x="357188" y="1223367"/>
            <a:ext cx="8447484" cy="5223867"/>
          </a:xfrm>
          <a:ln/>
        </p:spPr>
        <p:txBody>
          <a:bodyPr anchor="t">
            <a:normAutofit/>
          </a:bodyPr>
          <a:lstStyle/>
          <a:p>
            <a:pPr marL="625056"/>
            <a:r>
              <a:rPr lang="en-US" altLang="en-US" sz="3200" dirty="0">
                <a:solidFill>
                  <a:schemeClr val="tx2"/>
                </a:solidFill>
              </a:rPr>
              <a:t>We use an insulated device called a </a:t>
            </a:r>
            <a:r>
              <a:rPr lang="en-US" altLang="en-US" sz="3200" dirty="0">
                <a:solidFill>
                  <a:srgbClr val="FF0000"/>
                </a:solidFill>
              </a:rPr>
              <a:t>calorimeter</a:t>
            </a:r>
            <a:r>
              <a:rPr lang="en-US" altLang="en-US" sz="3200" dirty="0"/>
              <a:t> </a:t>
            </a:r>
            <a:r>
              <a:rPr lang="en-US" altLang="en-US" sz="3200" dirty="0">
                <a:solidFill>
                  <a:schemeClr val="tx2"/>
                </a:solidFill>
              </a:rPr>
              <a:t>to measure this </a:t>
            </a:r>
            <a:r>
              <a:rPr lang="en-US" altLang="en-US" sz="3200" dirty="0">
                <a:solidFill>
                  <a:srgbClr val="FF0000"/>
                </a:solidFill>
              </a:rPr>
              <a:t>heat</a:t>
            </a:r>
            <a:r>
              <a:rPr lang="en-US" altLang="en-US" sz="3200" dirty="0"/>
              <a:t> </a:t>
            </a:r>
            <a:r>
              <a:rPr lang="en-US" altLang="en-US" sz="3200" dirty="0">
                <a:solidFill>
                  <a:srgbClr val="FF0000"/>
                </a:solidFill>
              </a:rPr>
              <a:t>transfer</a:t>
            </a:r>
            <a:r>
              <a:rPr lang="en-US" altLang="en-US" sz="3200" dirty="0"/>
              <a:t>.</a:t>
            </a:r>
          </a:p>
          <a:p>
            <a:pPr marL="625056"/>
            <a:r>
              <a:rPr lang="en-US" altLang="en-US" sz="3200" dirty="0">
                <a:solidFill>
                  <a:schemeClr val="tx2"/>
                </a:solidFill>
              </a:rPr>
              <a:t>A typical device is </a:t>
            </a:r>
            <a:r>
              <a:rPr lang="en-US" altLang="en-US" sz="3200" dirty="0" smtClean="0">
                <a:solidFill>
                  <a:schemeClr val="tx2"/>
                </a:solidFill>
              </a:rPr>
              <a:t>a “</a:t>
            </a:r>
            <a:r>
              <a:rPr lang="en-US" altLang="en-US" sz="3200" dirty="0">
                <a:solidFill>
                  <a:srgbClr val="FF0000"/>
                </a:solidFill>
              </a:rPr>
              <a:t>coffee</a:t>
            </a:r>
            <a:r>
              <a:rPr lang="en-US" altLang="en-US" sz="3200" dirty="0"/>
              <a:t> </a:t>
            </a:r>
            <a:r>
              <a:rPr lang="en-US" altLang="en-US" sz="3200" dirty="0">
                <a:solidFill>
                  <a:srgbClr val="FF0000"/>
                </a:solidFill>
              </a:rPr>
              <a:t>cup </a:t>
            </a:r>
            <a:r>
              <a:rPr lang="en-US" altLang="en-US" sz="3200" dirty="0" smtClean="0">
                <a:solidFill>
                  <a:srgbClr val="FF0000"/>
                </a:solidFill>
              </a:rPr>
              <a:t>calorimeter</a:t>
            </a:r>
            <a:r>
              <a:rPr lang="en-US" altLang="en-US" sz="3200" dirty="0" smtClean="0">
                <a:solidFill>
                  <a:schemeClr val="tx2"/>
                </a:solidFill>
              </a:rPr>
              <a:t>.”</a:t>
            </a:r>
          </a:p>
          <a:p>
            <a:pPr marL="625056"/>
            <a:r>
              <a:rPr lang="en-US" altLang="en-US" sz="3200" dirty="0" smtClean="0">
                <a:solidFill>
                  <a:schemeClr val="tx2"/>
                </a:solidFill>
              </a:rPr>
              <a:t>The calorimeter is often filled with	 water and the change in 	       temperature of the water is 		   measured</a:t>
            </a:r>
            <a:endParaRPr lang="en-US" altLang="en-US" sz="3200" dirty="0">
              <a:solidFill>
                <a:schemeClr val="tx2"/>
              </a:solidFill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336" y="2884289"/>
            <a:ext cx="2312789" cy="3638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1275574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Calorimetry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 smtClean="0">
                <a:solidFill>
                  <a:schemeClr val="tx2"/>
                </a:solidFill>
              </a:rPr>
              <a:t>-q</a:t>
            </a:r>
            <a:r>
              <a:rPr lang="en-US" sz="4400" baseline="-25000" dirty="0">
                <a:solidFill>
                  <a:schemeClr val="tx2"/>
                </a:solidFill>
              </a:rPr>
              <a:t> </a:t>
            </a:r>
            <a:r>
              <a:rPr lang="en-US" sz="4400" baseline="-25000" dirty="0" smtClean="0">
                <a:solidFill>
                  <a:schemeClr val="tx2"/>
                </a:solidFill>
              </a:rPr>
              <a:t>substance</a:t>
            </a:r>
            <a:r>
              <a:rPr lang="en-US" sz="4400" dirty="0" smtClean="0">
                <a:solidFill>
                  <a:schemeClr val="tx2"/>
                </a:solidFill>
              </a:rPr>
              <a:t> = +q</a:t>
            </a:r>
            <a:r>
              <a:rPr lang="en-US" sz="4400" baseline="-25000" dirty="0">
                <a:solidFill>
                  <a:schemeClr val="tx2"/>
                </a:solidFill>
              </a:rPr>
              <a:t> </a:t>
            </a:r>
            <a:r>
              <a:rPr lang="en-US" sz="4400" baseline="-25000" dirty="0" smtClean="0">
                <a:solidFill>
                  <a:schemeClr val="tx2"/>
                </a:solidFill>
              </a:rPr>
              <a:t>water</a:t>
            </a:r>
          </a:p>
          <a:p>
            <a:pPr marL="0" indent="0" algn="ctr">
              <a:buNone/>
            </a:pPr>
            <a:r>
              <a:rPr lang="en-US" sz="4400" dirty="0" smtClean="0">
                <a:solidFill>
                  <a:schemeClr val="tx2"/>
                </a:solidFill>
              </a:rPr>
              <a:t>So…….</a:t>
            </a:r>
            <a:endParaRPr lang="en-US" sz="4400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en-US" sz="4400" dirty="0" smtClean="0">
                <a:solidFill>
                  <a:schemeClr val="tx2"/>
                </a:solidFill>
              </a:rPr>
              <a:t>-</a:t>
            </a:r>
            <a:r>
              <a:rPr lang="en-US" sz="4400" dirty="0" err="1" smtClean="0">
                <a:solidFill>
                  <a:schemeClr val="tx2"/>
                </a:solidFill>
              </a:rPr>
              <a:t>mC</a:t>
            </a:r>
            <a:r>
              <a:rPr lang="el-GR" sz="4400" dirty="0" smtClean="0">
                <a:solidFill>
                  <a:schemeClr val="tx2"/>
                </a:solidFill>
              </a:rPr>
              <a:t>Δ</a:t>
            </a:r>
            <a:r>
              <a:rPr lang="en-US" sz="4400" dirty="0" smtClean="0">
                <a:solidFill>
                  <a:schemeClr val="tx2"/>
                </a:solidFill>
              </a:rPr>
              <a:t>T = +</a:t>
            </a:r>
            <a:r>
              <a:rPr lang="en-US" sz="4400" dirty="0" err="1" smtClean="0">
                <a:solidFill>
                  <a:schemeClr val="tx2"/>
                </a:solidFill>
              </a:rPr>
              <a:t>mC</a:t>
            </a:r>
            <a:r>
              <a:rPr lang="el-GR" sz="4400" dirty="0" smtClean="0">
                <a:solidFill>
                  <a:schemeClr val="tx2"/>
                </a:solidFill>
              </a:rPr>
              <a:t>Δ</a:t>
            </a:r>
            <a:r>
              <a:rPr lang="en-US" sz="4400" dirty="0" smtClean="0">
                <a:solidFill>
                  <a:schemeClr val="tx2"/>
                </a:solidFill>
              </a:rPr>
              <a:t>T</a:t>
            </a:r>
            <a:endParaRPr lang="en-US" sz="4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68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972" y="1939159"/>
            <a:ext cx="8763000" cy="47244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</a:rPr>
              <a:t>If a 25.5 g sample of a metal  at 95.0</a:t>
            </a:r>
            <a:r>
              <a:rPr lang="en-US" sz="3200" b="1" baseline="30000" dirty="0" smtClean="0">
                <a:solidFill>
                  <a:schemeClr val="tx2"/>
                </a:solidFill>
              </a:rPr>
              <a:t>o</a:t>
            </a:r>
            <a:r>
              <a:rPr lang="en-US" sz="3200" b="1" dirty="0" smtClean="0">
                <a:solidFill>
                  <a:schemeClr val="tx2"/>
                </a:solidFill>
              </a:rPr>
              <a:t>C is placed into a 100.0 g of water at 25.0</a:t>
            </a:r>
            <a:r>
              <a:rPr lang="en-US" sz="3200" b="1" baseline="30000" dirty="0" smtClean="0">
                <a:solidFill>
                  <a:schemeClr val="tx2"/>
                </a:solidFill>
              </a:rPr>
              <a:t>o</a:t>
            </a:r>
            <a:r>
              <a:rPr lang="en-US" sz="3200" b="1" dirty="0" smtClean="0">
                <a:solidFill>
                  <a:schemeClr val="tx2"/>
                </a:solidFill>
              </a:rPr>
              <a:t>C and the temperature of the water is raised to 32.6</a:t>
            </a:r>
            <a:r>
              <a:rPr lang="en-US" sz="3200" b="1" baseline="30000" dirty="0" smtClean="0">
                <a:solidFill>
                  <a:schemeClr val="tx2"/>
                </a:solidFill>
              </a:rPr>
              <a:t>o</a:t>
            </a:r>
            <a:r>
              <a:rPr lang="en-US" sz="3200" b="1" dirty="0" smtClean="0">
                <a:solidFill>
                  <a:schemeClr val="tx2"/>
                </a:solidFill>
              </a:rPr>
              <a:t>C, what is the specific heat of the metal?</a:t>
            </a:r>
            <a:endParaRPr lang="en-US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57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3200" dirty="0"/>
              <a:t>An insulated cup contains 75.0g of water at 24.00</a:t>
            </a:r>
            <a:r>
              <a:rPr lang="en-CA" sz="3200" baseline="30000" dirty="0"/>
              <a:t>o</a:t>
            </a:r>
            <a:r>
              <a:rPr lang="en-CA" sz="3200" dirty="0"/>
              <a:t>C. A 26.00g sample of metal at 82.25</a:t>
            </a:r>
            <a:r>
              <a:rPr lang="en-CA" sz="3200" baseline="30000" dirty="0"/>
              <a:t>o</a:t>
            </a:r>
            <a:r>
              <a:rPr lang="en-CA" sz="3200" dirty="0"/>
              <a:t>C is added. The final temperature of the water and metal is 28.34</a:t>
            </a:r>
            <a:r>
              <a:rPr lang="en-CA" sz="3200" baseline="30000" dirty="0"/>
              <a:t>o</a:t>
            </a:r>
            <a:r>
              <a:rPr lang="en-CA" sz="3200" dirty="0"/>
              <a:t>C. What is the specific heat of the metal?	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0332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7772400" cy="146208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Enthalpy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752600"/>
            <a:ext cx="7772400" cy="4648200"/>
          </a:xfrm>
        </p:spPr>
        <p:txBody>
          <a:bodyPr/>
          <a:lstStyle/>
          <a:p>
            <a:pPr marL="812800" indent="-812800" eaLnBrk="1" hangingPunct="1">
              <a:lnSpc>
                <a:spcPct val="80000"/>
              </a:lnSpc>
            </a:pP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When a reaction is carried out a constant pressure, the heat (q) that is transferred in the reaction is given a special name “Enthalpy”, ΔH</a:t>
            </a:r>
          </a:p>
          <a:p>
            <a:pPr marL="812800" indent="-812800" eaLnBrk="1" hangingPunct="1">
              <a:lnSpc>
                <a:spcPct val="80000"/>
              </a:lnSpc>
            </a:pPr>
            <a:endParaRPr lang="en-US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 marL="812800" indent="-812800" eaLnBrk="1" hangingPunct="1">
              <a:lnSpc>
                <a:spcPct val="80000"/>
              </a:lnSpc>
            </a:pP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Enthalpy is measured in kilojoules per mole (KJ/</a:t>
            </a:r>
            <a:r>
              <a:rPr lang="en-US" dirty="0" err="1" smtClean="0">
                <a:solidFill>
                  <a:schemeClr val="tx2"/>
                </a:solidFill>
                <a:latin typeface="Comic Sans MS" pitchFamily="66" charset="0"/>
              </a:rPr>
              <a:t>mol</a:t>
            </a: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)</a:t>
            </a:r>
            <a:endParaRPr lang="en-US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 marL="812800" indent="-812800" eaLnBrk="1" hangingPunct="1">
              <a:lnSpc>
                <a:spcPct val="80000"/>
              </a:lnSpc>
            </a:pPr>
            <a:endParaRPr lang="en-US" sz="2800" dirty="0" smtClean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8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∆H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981200"/>
            <a:ext cx="8458200" cy="41148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hlink"/>
                </a:solidFill>
                <a:latin typeface="Comic Sans MS" pitchFamily="66" charset="0"/>
              </a:rPr>
              <a:t>Endothermic Reactions - </a:t>
            </a: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Heat is transferred from the surrounding to the system, so the change in enthalpy is positive (ΔH &gt; 0)</a:t>
            </a:r>
          </a:p>
          <a:p>
            <a:pPr marL="0" indent="0" eaLnBrk="1" hangingPunct="1">
              <a:buNone/>
            </a:pPr>
            <a:endParaRPr lang="en-US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 eaLnBrk="1" hangingPunct="1"/>
            <a:r>
              <a:rPr lang="en-US" dirty="0" smtClean="0">
                <a:solidFill>
                  <a:schemeClr val="hlink"/>
                </a:solidFill>
                <a:latin typeface="Comic Sans MS" pitchFamily="66" charset="0"/>
              </a:rPr>
              <a:t>Exothermic Reactions – </a:t>
            </a: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Heat transferred from the system to the surrounding, so the change in enthalpy is negative (ΔH &lt; 0)</a:t>
            </a:r>
          </a:p>
          <a:p>
            <a:pPr marL="0" indent="0" eaLnBrk="1" hangingPunct="1">
              <a:buNone/>
            </a:pPr>
            <a:endParaRPr lang="en-US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Methods of Finding </a:t>
            </a:r>
            <a:r>
              <a:rPr lang="en-US" sz="4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Symbol" pitchFamily="18" charset="2"/>
              </a:rPr>
              <a:t>D</a:t>
            </a:r>
            <a:r>
              <a:rPr lang="en-US" sz="4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H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381000" y="2057400"/>
            <a:ext cx="8229600" cy="44958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Measure it using a coffee cup calorimeter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Calculate it using Hess’s Law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Calculate it using average bond energies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8001000" cy="1069975"/>
          </a:xfrm>
          <a:noFill/>
          <a:effectLst>
            <a:outerShdw dist="107763" dir="2700000" algn="ctr" rotWithShape="0">
              <a:schemeClr val="bg2"/>
            </a:outerShdw>
          </a:effectLst>
          <a:extLst/>
        </p:spPr>
        <p:txBody>
          <a:bodyPr lIns="90487" tIns="44450" rIns="90487" bIns="44450">
            <a:normAutofit/>
          </a:bodyPr>
          <a:lstStyle/>
          <a:p>
            <a:pPr>
              <a:defRPr/>
            </a:pPr>
            <a:r>
              <a:rPr lang="en-US" altLang="en-US" sz="4800" dirty="0" smtClean="0">
                <a:latin typeface="Comic Sans MS" pitchFamily="66" charset="0"/>
              </a:rPr>
              <a:t>1</a:t>
            </a:r>
            <a:r>
              <a:rPr lang="en-US" altLang="en-US" sz="4800" baseline="30000" dirty="0" smtClean="0">
                <a:latin typeface="Comic Sans MS" pitchFamily="66" charset="0"/>
              </a:rPr>
              <a:t>st</a:t>
            </a:r>
            <a:r>
              <a:rPr lang="en-US" altLang="en-US" sz="4800" dirty="0" smtClean="0">
                <a:latin typeface="Comic Sans MS" pitchFamily="66" charset="0"/>
              </a:rPr>
              <a:t> Law of </a:t>
            </a:r>
            <a:r>
              <a:rPr lang="en-US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Thermodynamics</a:t>
            </a:r>
            <a:endParaRPr lang="en-US" altLang="en-US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7772400" cy="4114800"/>
          </a:xfrm>
        </p:spPr>
        <p:txBody>
          <a:bodyPr/>
          <a:lstStyle/>
          <a:p>
            <a:r>
              <a:rPr lang="en-US" sz="36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</a:t>
            </a:r>
            <a:r>
              <a:rPr lang="en-US" sz="3600" baseline="300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st</a:t>
            </a:r>
            <a:r>
              <a:rPr lang="en-US" sz="36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Law – energy cannot be created or destroyed it can just change forms</a:t>
            </a:r>
          </a:p>
          <a:p>
            <a:pPr lvl="1"/>
            <a:r>
              <a:rPr lang="en-US" altLang="en-US" sz="3600" dirty="0" smtClean="0">
                <a:solidFill>
                  <a:schemeClr val="tx2"/>
                </a:solidFill>
                <a:latin typeface="Comic Sans MS" pitchFamily="66" charset="0"/>
              </a:rPr>
              <a:t>Energy can be changed from Potential to Kinetic or vice versa</a:t>
            </a:r>
            <a:endParaRPr lang="en-US" altLang="en-US" sz="3600" dirty="0">
              <a:solidFill>
                <a:schemeClr val="tx2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95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46208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Coffee Cup </a:t>
            </a:r>
            <a:r>
              <a:rPr lang="en-US" dirty="0" err="1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Calorimetry</a:t>
            </a:r>
            <a:endParaRPr lang="en-US" dirty="0" smtClean="0">
              <a:solidFill>
                <a:schemeClr val="hlin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4495800" y="1498600"/>
            <a:ext cx="4267200" cy="48006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The 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ΔH for the reaction is equal in magnitude but opposite in sign to the q for the 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calorimeter</a:t>
            </a:r>
          </a:p>
          <a:p>
            <a:pPr eaLnBrk="1" hangingPunct="1"/>
            <a:endParaRPr lang="en-US" sz="2800" dirty="0">
              <a:solidFill>
                <a:schemeClr val="tx2"/>
              </a:solidFill>
              <a:latin typeface="Comic Sans MS" pitchFamily="66" charset="0"/>
            </a:endParaRPr>
          </a:p>
          <a:p>
            <a:pPr eaLnBrk="1" hangingPunct="1"/>
            <a:endParaRPr lang="en-US" sz="2800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 eaLnBrk="1" hangingPunct="1"/>
            <a:endParaRPr lang="en-US" sz="2800" dirty="0">
              <a:solidFill>
                <a:schemeClr val="tx2"/>
              </a:solidFill>
              <a:latin typeface="Comic Sans MS" pitchFamily="66" charset="0"/>
            </a:endParaRPr>
          </a:p>
          <a:p>
            <a:pPr eaLnBrk="1" hangingPunct="1"/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q is heat lost or gained</a:t>
            </a:r>
          </a:p>
          <a:p>
            <a:pPr eaLnBrk="1" hangingPunct="1"/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n is moles of substance</a:t>
            </a:r>
            <a:endParaRPr lang="en-US" sz="2800" dirty="0" smtClean="0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22532" name="Picture 4" descr="cha56011_06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24000"/>
            <a:ext cx="31242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6024981"/>
              </p:ext>
            </p:extLst>
          </p:nvPr>
        </p:nvGraphicFramePr>
        <p:xfrm>
          <a:off x="5029200" y="3657600"/>
          <a:ext cx="2925506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5" imgW="939600" imgH="393480" progId="Equation.3">
                  <p:embed/>
                </p:oleObj>
              </mc:Choice>
              <mc:Fallback>
                <p:oleObj name="Equation" r:id="rId5" imgW="93960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29200" y="3657600"/>
                        <a:ext cx="2925506" cy="1225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Important Assumptions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Assume the volume of the water is equal to its mass in grams.</a:t>
            </a:r>
          </a:p>
          <a:p>
            <a:r>
              <a:rPr lang="en-US" dirty="0" smtClean="0"/>
              <a:t>If water is present use its mass in the q =mc</a:t>
            </a:r>
            <a:r>
              <a:rPr lang="el-GR" dirty="0" smtClean="0"/>
              <a:t>Δ</a:t>
            </a:r>
            <a:r>
              <a:rPr lang="en-US" dirty="0" smtClean="0"/>
              <a:t>T</a:t>
            </a:r>
          </a:p>
          <a:p>
            <a:r>
              <a:rPr lang="en-US" dirty="0" smtClean="0"/>
              <a:t>Always use the specific heat of water 4.184 J/</a:t>
            </a:r>
            <a:r>
              <a:rPr lang="en-US" dirty="0" err="1" smtClean="0"/>
              <a:t>g</a:t>
            </a:r>
            <a:r>
              <a:rPr lang="en-US" baseline="30000" dirty="0" err="1" smtClean="0"/>
              <a:t>o</a:t>
            </a:r>
            <a:r>
              <a:rPr lang="en-US" dirty="0" err="1" smtClean="0"/>
              <a:t>C</a:t>
            </a:r>
            <a:r>
              <a:rPr lang="en-US" dirty="0" smtClean="0"/>
              <a:t> as the c value</a:t>
            </a:r>
          </a:p>
          <a:p>
            <a:r>
              <a:rPr lang="en-US" dirty="0" smtClean="0"/>
              <a:t>If two solutions are being reacted add volumes together and assume it is equal to mass in grams.</a:t>
            </a:r>
          </a:p>
          <a:p>
            <a:r>
              <a:rPr lang="en-US" dirty="0" smtClean="0"/>
              <a:t>Use the substance identified in the problem to determine n.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64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62152" y="577964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Example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1600200"/>
            <a:ext cx="7772400" cy="4114800"/>
          </a:xfrm>
        </p:spPr>
        <p:txBody>
          <a:bodyPr/>
          <a:lstStyle/>
          <a:p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Calculate the enthalpy change of the combustion of ethanol 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(C</a:t>
            </a:r>
            <a:r>
              <a:rPr lang="en-US" sz="2400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H</a:t>
            </a:r>
            <a:r>
              <a:rPr lang="en-US" sz="2400" baseline="-25000" dirty="0" smtClean="0">
                <a:solidFill>
                  <a:schemeClr val="tx2"/>
                </a:solidFill>
                <a:latin typeface="Comic Sans MS" pitchFamily="66" charset="0"/>
              </a:rPr>
              <a:t>5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OH) from 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the following data.  Assume all of the heat from the reaction is absorbed by the water..</a:t>
            </a:r>
          </a:p>
          <a:p>
            <a:pPr marL="0" indent="0">
              <a:buNone/>
            </a:pPr>
            <a:endParaRPr lang="en-US" sz="2400" dirty="0">
              <a:solidFill>
                <a:schemeClr val="tx2"/>
              </a:solidFill>
              <a:latin typeface="Comic Sans MS" pitchFamily="66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11561"/>
              </p:ext>
            </p:extLst>
          </p:nvPr>
        </p:nvGraphicFramePr>
        <p:xfrm>
          <a:off x="1752600" y="3124200"/>
          <a:ext cx="6096000" cy="165100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Mass of water in calorimeter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200.00 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Temperature increase in water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13.00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30000" dirty="0" err="1" smtClean="0"/>
                        <a:t>o</a:t>
                      </a:r>
                      <a:r>
                        <a:rPr lang="en-US" baseline="0" dirty="0" err="1" smtClean="0"/>
                        <a:t>C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Mass of ethanol burned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0.45 g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094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62152" y="577964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Practice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1600200"/>
            <a:ext cx="7772400" cy="4114800"/>
          </a:xfrm>
        </p:spPr>
        <p:txBody>
          <a:bodyPr/>
          <a:lstStyle/>
          <a:p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1.56 grams of methanol (CH</a:t>
            </a:r>
            <a:r>
              <a:rPr lang="en-US" sz="2400" baseline="-25000" dirty="0" smtClean="0">
                <a:solidFill>
                  <a:schemeClr val="tx2"/>
                </a:solidFill>
                <a:latin typeface="Comic Sans MS" pitchFamily="66" charset="0"/>
              </a:rPr>
              <a:t>3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OH) is burned in a calorimeter. This causes the 150.Og of water to increase its temperature from 20.0</a:t>
            </a:r>
            <a:r>
              <a:rPr lang="en-US" sz="2400" baseline="30000" dirty="0" smtClean="0">
                <a:solidFill>
                  <a:schemeClr val="tx2"/>
                </a:solidFill>
                <a:latin typeface="Comic Sans MS" pitchFamily="66" charset="0"/>
              </a:rPr>
              <a:t>o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C to 38.6</a:t>
            </a:r>
            <a:r>
              <a:rPr lang="en-US" sz="2400" baseline="30000" dirty="0" smtClean="0">
                <a:solidFill>
                  <a:schemeClr val="tx2"/>
                </a:solidFill>
                <a:latin typeface="Comic Sans MS" pitchFamily="66" charset="0"/>
              </a:rPr>
              <a:t>o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C. What is enthalpy of combustion for methanol?</a:t>
            </a:r>
            <a:endParaRPr lang="en-US" sz="2400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en-US" sz="2400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13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772400" cy="917575"/>
          </a:xfrm>
        </p:spPr>
        <p:txBody>
          <a:bodyPr/>
          <a:lstStyle/>
          <a:p>
            <a:r>
              <a:rPr lang="en-US" sz="5400" dirty="0" smtClean="0">
                <a:solidFill>
                  <a:srgbClr val="AF273E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331" y="1571296"/>
            <a:ext cx="8534400" cy="47244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100.0 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mL 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of water was measured out and poured into a polystyrene cup with an initial temp of 18.3 </a:t>
            </a:r>
            <a:r>
              <a:rPr lang="en-US" baseline="30000" dirty="0" err="1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o</a:t>
            </a:r>
            <a:r>
              <a:rPr lang="en-US" dirty="0" err="1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C.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  5.20 g of NH</a:t>
            </a:r>
            <a:r>
              <a:rPr lang="en-US" baseline="-25000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4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Cl was added to the cup and it dissolved.  The minimum temp. was recorded to be 15.1 </a:t>
            </a:r>
            <a:r>
              <a:rPr lang="en-US" baseline="30000" dirty="0" err="1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o</a:t>
            </a:r>
            <a:r>
              <a:rPr lang="en-US" dirty="0" err="1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C.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  Calculate the enthalpy of solution for NH</a:t>
            </a:r>
            <a:r>
              <a:rPr lang="en-US" baseline="-25000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4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Cl per mole.</a:t>
            </a:r>
            <a:endParaRPr lang="en-US" dirty="0">
              <a:solidFill>
                <a:schemeClr val="tx2"/>
              </a:solidFill>
              <a:latin typeface="Gisha" pitchFamily="34" charset="-79"/>
              <a:cs typeface="Gisha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6402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772400" cy="917575"/>
          </a:xfrm>
        </p:spPr>
        <p:txBody>
          <a:bodyPr/>
          <a:lstStyle/>
          <a:p>
            <a:r>
              <a:rPr lang="en-US" sz="5400" dirty="0" smtClean="0">
                <a:solidFill>
                  <a:srgbClr val="AF273E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331" y="1571296"/>
            <a:ext cx="8534400" cy="47244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200.0 mL 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of water was measured out and poured into a polystyrene cup with an initial temp of 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20.0 </a:t>
            </a:r>
            <a:r>
              <a:rPr lang="en-US" baseline="30000" dirty="0" err="1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o</a:t>
            </a:r>
            <a:r>
              <a:rPr lang="en-US" dirty="0" err="1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C.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  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8.25 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g of 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CaCl</a:t>
            </a:r>
            <a:r>
              <a:rPr lang="en-US" baseline="-25000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2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 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was added to the cup and it dissolved.  The 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maximum 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temp. was recorded to be 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35.0 </a:t>
            </a:r>
            <a:r>
              <a:rPr lang="en-US" baseline="30000" dirty="0" err="1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o</a:t>
            </a:r>
            <a:r>
              <a:rPr lang="en-US" dirty="0" err="1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C.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  Calculate the enthalpy of solution for 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CaCl</a:t>
            </a:r>
            <a:r>
              <a:rPr lang="en-US" baseline="-25000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2</a:t>
            </a:r>
            <a:r>
              <a:rPr lang="en-US" dirty="0" smtClean="0">
                <a:solidFill>
                  <a:schemeClr val="tx2"/>
                </a:solidFill>
                <a:latin typeface="Gisha" pitchFamily="34" charset="-79"/>
                <a:cs typeface="Gisha" pitchFamily="34" charset="-79"/>
              </a:rPr>
              <a:t>.</a:t>
            </a:r>
            <a:endParaRPr lang="en-US" dirty="0">
              <a:solidFill>
                <a:schemeClr val="tx2"/>
              </a:solidFill>
              <a:latin typeface="Gisha" pitchFamily="34" charset="-79"/>
              <a:cs typeface="Gisha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73877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1.00 L of 1.00M Ba(NO</a:t>
            </a:r>
            <a:r>
              <a:rPr lang="en-US" alt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solution at 25.0 °C is mixed with 1.00 L of 1.00 M Na</a:t>
            </a:r>
            <a:r>
              <a:rPr lang="en-US" alt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solution at 25 °C in a calorimeter, the white solid BaSO</a:t>
            </a:r>
            <a:r>
              <a:rPr lang="en-US" alt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forms and the temperature of the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mixture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increases to 28.1 °C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What is the enthalpy of reaction?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50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1.00 L of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1.50 M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solution at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30.0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°C is mixed with 1.00 L of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1.50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solution at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30.0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°C in a calorimeter,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temperature of the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mixture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increases to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41.5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°C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What is the enthalpy of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neutralization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31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Hess’s Law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81200"/>
            <a:ext cx="7772400" cy="41148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If a chemical equation is the sum of multiples of other equations, the </a:t>
            </a:r>
            <a:r>
              <a:rPr lang="en-US" dirty="0" smtClean="0">
                <a:solidFill>
                  <a:schemeClr val="tx2"/>
                </a:solidFill>
                <a:latin typeface="Symbol" pitchFamily="18" charset="2"/>
              </a:rPr>
              <a:t>D</a:t>
            </a: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H of this equation equals a similar sum of multiples of </a:t>
            </a:r>
            <a:r>
              <a:rPr lang="en-US" dirty="0" smtClean="0">
                <a:solidFill>
                  <a:schemeClr val="tx2"/>
                </a:solidFill>
                <a:latin typeface="Symbol" pitchFamily="18" charset="2"/>
              </a:rPr>
              <a:t>D</a:t>
            </a: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H's for the other equations.</a:t>
            </a:r>
          </a:p>
        </p:txBody>
      </p:sp>
    </p:spTree>
    <p:extLst>
      <p:ext uri="{BB962C8B-B14F-4D97-AF65-F5344CB8AC3E}">
        <p14:creationId xmlns:p14="http://schemas.microsoft.com/office/powerpoint/2010/main" val="212466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7543800" cy="685800"/>
          </a:xfrm>
          <a:effectLst>
            <a:outerShdw dist="53882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normAutofit fontScale="90000"/>
          </a:bodyPr>
          <a:lstStyle/>
          <a:p>
            <a:pPr>
              <a:defRPr/>
            </a:pPr>
            <a:r>
              <a:rPr lang="en-US" altLang="en-US" sz="5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Enthalpy Relationships</a:t>
            </a:r>
            <a:endParaRPr lang="en-US" altLang="en-US" sz="32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219200"/>
            <a:ext cx="7924800" cy="44196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normAutofit/>
          </a:bodyPr>
          <a:lstStyle/>
          <a:p>
            <a:pPr>
              <a:buFontTx/>
              <a:buNone/>
            </a:pPr>
            <a:endParaRPr lang="en-US" altLang="en-US" sz="2800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>
              <a:buFontTx/>
              <a:buNone/>
            </a:pPr>
            <a:r>
              <a:rPr lang="en-US" altLang="en-US" sz="2800" dirty="0" smtClean="0">
                <a:solidFill>
                  <a:schemeClr val="tx2"/>
                </a:solidFill>
                <a:latin typeface="Comic Sans MS" pitchFamily="66" charset="0"/>
              </a:rPr>
              <a:t>Given: </a:t>
            </a:r>
          </a:p>
          <a:p>
            <a:pPr>
              <a:buFontTx/>
              <a:buNone/>
            </a:pPr>
            <a:r>
              <a:rPr lang="en-US" altLang="en-US" sz="2800" dirty="0" smtClean="0">
                <a:solidFill>
                  <a:schemeClr val="tx2"/>
                </a:solidFill>
                <a:latin typeface="Comic Sans MS" pitchFamily="66" charset="0"/>
              </a:rPr>
              <a:t>H</a:t>
            </a:r>
            <a:r>
              <a:rPr lang="en-US" altLang="en-US" sz="2800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altLang="en-US" sz="2800" dirty="0" smtClean="0">
                <a:solidFill>
                  <a:schemeClr val="tx2"/>
                </a:solidFill>
                <a:latin typeface="Comic Sans MS" pitchFamily="66" charset="0"/>
              </a:rPr>
              <a:t>(g) + 1/2 O</a:t>
            </a:r>
            <a:r>
              <a:rPr lang="en-US" altLang="en-US" sz="2800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altLang="en-US" sz="2800" dirty="0" smtClean="0">
                <a:solidFill>
                  <a:schemeClr val="tx2"/>
                </a:solidFill>
                <a:latin typeface="Comic Sans MS" pitchFamily="66" charset="0"/>
              </a:rPr>
              <a:t>(g) </a:t>
            </a:r>
            <a:r>
              <a:rPr lang="en-US" altLang="en-US" sz="2800" dirty="0" smtClean="0">
                <a:solidFill>
                  <a:schemeClr val="tx2"/>
                </a:solidFill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altLang="en-US" sz="2800" dirty="0" smtClean="0">
                <a:solidFill>
                  <a:schemeClr val="tx2"/>
                </a:solidFill>
                <a:latin typeface="Comic Sans MS" pitchFamily="66" charset="0"/>
              </a:rPr>
              <a:t>  H</a:t>
            </a:r>
            <a:r>
              <a:rPr lang="en-US" altLang="en-US" sz="2800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altLang="en-US" sz="2800" dirty="0" smtClean="0">
                <a:solidFill>
                  <a:schemeClr val="tx2"/>
                </a:solidFill>
                <a:latin typeface="Comic Sans MS" pitchFamily="66" charset="0"/>
              </a:rPr>
              <a:t>O(g)	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en-US" sz="2800" dirty="0" smtClean="0">
                <a:solidFill>
                  <a:schemeClr val="tx2"/>
                </a:solidFill>
                <a:latin typeface="Comic Sans MS" pitchFamily="66" charset="0"/>
              </a:rPr>
              <a:t>						∆H˚ = -242 kJ</a:t>
            </a:r>
          </a:p>
          <a:p>
            <a:pPr>
              <a:lnSpc>
                <a:spcPct val="110000"/>
              </a:lnSpc>
              <a:buFontTx/>
              <a:buNone/>
            </a:pPr>
            <a:endParaRPr lang="en-US" altLang="en-US" sz="2800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en-US" sz="2800" dirty="0" smtClean="0">
                <a:solidFill>
                  <a:schemeClr val="tx2"/>
                </a:solidFill>
                <a:latin typeface="Comic Sans MS" pitchFamily="66" charset="0"/>
              </a:rPr>
              <a:t>If multiplied: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en-US" sz="2800" dirty="0" smtClean="0">
                <a:solidFill>
                  <a:schemeClr val="tx2"/>
                </a:solidFill>
                <a:latin typeface="Comic Sans MS" pitchFamily="66" charset="0"/>
              </a:rPr>
              <a:t>2 H</a:t>
            </a:r>
            <a:r>
              <a:rPr lang="en-US" altLang="en-US" sz="2800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altLang="en-US" sz="2800" dirty="0" smtClean="0">
                <a:solidFill>
                  <a:schemeClr val="tx2"/>
                </a:solidFill>
                <a:latin typeface="Comic Sans MS" pitchFamily="66" charset="0"/>
              </a:rPr>
              <a:t>(g) + O</a:t>
            </a:r>
            <a:r>
              <a:rPr lang="en-US" altLang="en-US" sz="2800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altLang="en-US" sz="2800" dirty="0" smtClean="0">
                <a:solidFill>
                  <a:schemeClr val="tx2"/>
                </a:solidFill>
                <a:latin typeface="Comic Sans MS" pitchFamily="66" charset="0"/>
              </a:rPr>
              <a:t>(g) </a:t>
            </a:r>
            <a:r>
              <a:rPr lang="en-US" altLang="en-US" sz="2800" dirty="0" smtClean="0">
                <a:solidFill>
                  <a:schemeClr val="tx2"/>
                </a:solidFill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altLang="en-US" sz="2800" dirty="0" smtClean="0">
                <a:solidFill>
                  <a:schemeClr val="tx2"/>
                </a:solidFill>
                <a:latin typeface="Comic Sans MS" pitchFamily="66" charset="0"/>
              </a:rPr>
              <a:t> 2 H</a:t>
            </a:r>
            <a:r>
              <a:rPr lang="en-US" altLang="en-US" sz="2800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altLang="en-US" sz="2800" dirty="0" smtClean="0">
                <a:solidFill>
                  <a:schemeClr val="tx2"/>
                </a:solidFill>
                <a:latin typeface="Comic Sans MS" pitchFamily="66" charset="0"/>
              </a:rPr>
              <a:t>O(g)	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en-US" sz="2800" dirty="0" smtClean="0">
                <a:solidFill>
                  <a:schemeClr val="tx2"/>
                </a:solidFill>
                <a:latin typeface="Comic Sans MS" pitchFamily="66" charset="0"/>
              </a:rPr>
              <a:t>						∆H˚ = -484 kJ</a:t>
            </a:r>
          </a:p>
          <a:p>
            <a:pPr>
              <a:lnSpc>
                <a:spcPct val="110000"/>
              </a:lnSpc>
              <a:buFontTx/>
              <a:buNone/>
            </a:pPr>
            <a:endParaRPr lang="en-US" altLang="en-US" sz="2800" dirty="0" smtClean="0">
              <a:solidFill>
                <a:schemeClr val="tx2"/>
              </a:solidFill>
              <a:latin typeface="Comic Sans MS" pitchFamily="66" charset="0"/>
            </a:endParaRPr>
          </a:p>
          <a:p>
            <a:endParaRPr lang="en-US" altLang="en-US" sz="2800" dirty="0" smtClean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0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8153400" cy="993775"/>
          </a:xfrm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CD1C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normAutofit/>
          </a:bodyPr>
          <a:lstStyle/>
          <a:p>
            <a:pPr>
              <a:defRPr/>
            </a:pPr>
            <a:r>
              <a:rPr lang="en-US" altLang="en-US" sz="48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System Vs. Surroundings</a:t>
            </a:r>
            <a:endParaRPr lang="en-US" altLang="en-US" sz="4800" dirty="0" smtClean="0">
              <a:solidFill>
                <a:schemeClr val="hlink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05000"/>
            <a:ext cx="8382000" cy="41148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Two Parts to the Universe</a:t>
            </a:r>
          </a:p>
          <a:p>
            <a:pPr lvl="1"/>
            <a:r>
              <a:rPr lang="en-US" sz="40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System</a:t>
            </a:r>
            <a:r>
              <a:rPr lang="en-US" sz="40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– </a:t>
            </a:r>
            <a:r>
              <a:rPr lang="en-US" sz="4000" dirty="0">
                <a:solidFill>
                  <a:schemeClr val="tx2"/>
                </a:solidFill>
                <a:latin typeface="Comic Sans MS" panose="030F0702030302020204" pitchFamily="66" charset="0"/>
              </a:rPr>
              <a:t>is the part of the universe being </a:t>
            </a:r>
            <a:r>
              <a:rPr lang="en-US" sz="40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studied</a:t>
            </a:r>
          </a:p>
          <a:p>
            <a:pPr lvl="1"/>
            <a:r>
              <a:rPr lang="en-US" sz="40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Surroundings</a:t>
            </a:r>
            <a:r>
              <a:rPr lang="en-US" sz="40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sz="4000" dirty="0">
                <a:solidFill>
                  <a:schemeClr val="tx2"/>
                </a:solidFill>
                <a:latin typeface="Comic Sans MS" panose="030F0702030302020204" pitchFamily="66" charset="0"/>
              </a:rPr>
              <a:t>– the rest of the universe that interacts with the system</a:t>
            </a:r>
          </a:p>
        </p:txBody>
      </p:sp>
    </p:spTree>
    <p:extLst>
      <p:ext uri="{BB962C8B-B14F-4D97-AF65-F5344CB8AC3E}">
        <p14:creationId xmlns:p14="http://schemas.microsoft.com/office/powerpoint/2010/main" val="158313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90600"/>
            <a:ext cx="7772400" cy="4114800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None/>
            </a:pPr>
            <a:r>
              <a:rPr lang="en-US" altLang="en-US" dirty="0" smtClean="0">
                <a:solidFill>
                  <a:schemeClr val="tx2"/>
                </a:solidFill>
                <a:latin typeface="Comic Sans MS" pitchFamily="66" charset="0"/>
              </a:rPr>
              <a:t>If </a:t>
            </a:r>
            <a:r>
              <a:rPr lang="en-US" altLang="en-US" dirty="0" smtClean="0">
                <a:solidFill>
                  <a:schemeClr val="tx2"/>
                </a:solidFill>
                <a:latin typeface="Comic Sans MS" pitchFamily="66" charset="0"/>
              </a:rPr>
              <a:t>Reversed the sign on the enthalpy value switches:</a:t>
            </a:r>
            <a:endParaRPr lang="en-US" altLang="en-US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en-US" dirty="0" smtClean="0">
                <a:solidFill>
                  <a:schemeClr val="tx2"/>
                </a:solidFill>
                <a:latin typeface="Comic Sans MS" pitchFamily="66" charset="0"/>
              </a:rPr>
              <a:t>H</a:t>
            </a:r>
            <a:r>
              <a:rPr lang="en-US" altLang="en-US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altLang="en-US" dirty="0" smtClean="0">
                <a:solidFill>
                  <a:schemeClr val="tx2"/>
                </a:solidFill>
                <a:latin typeface="Comic Sans MS" pitchFamily="66" charset="0"/>
              </a:rPr>
              <a:t>O(g) </a:t>
            </a:r>
            <a:r>
              <a:rPr lang="en-US" altLang="en-US" dirty="0" smtClean="0">
                <a:solidFill>
                  <a:schemeClr val="tx2"/>
                </a:solidFill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altLang="en-US" dirty="0" smtClean="0">
                <a:solidFill>
                  <a:schemeClr val="tx2"/>
                </a:solidFill>
                <a:latin typeface="Comic Sans MS" pitchFamily="66" charset="0"/>
              </a:rPr>
              <a:t>H</a:t>
            </a:r>
            <a:r>
              <a:rPr lang="en-US" altLang="en-US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altLang="en-US" dirty="0" smtClean="0">
                <a:solidFill>
                  <a:schemeClr val="tx2"/>
                </a:solidFill>
                <a:latin typeface="Comic Sans MS" pitchFamily="66" charset="0"/>
              </a:rPr>
              <a:t>(g) + 1/2 O</a:t>
            </a:r>
            <a:r>
              <a:rPr lang="en-US" altLang="en-US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altLang="en-US" dirty="0" smtClean="0">
                <a:solidFill>
                  <a:schemeClr val="tx2"/>
                </a:solidFill>
                <a:latin typeface="Comic Sans MS" pitchFamily="66" charset="0"/>
              </a:rPr>
              <a:t>(g) 	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en-US" dirty="0" smtClean="0">
                <a:solidFill>
                  <a:schemeClr val="tx2"/>
                </a:solidFill>
                <a:latin typeface="Comic Sans MS" pitchFamily="66" charset="0"/>
              </a:rPr>
              <a:t>						∆H˚ = +242 </a:t>
            </a:r>
            <a:r>
              <a:rPr lang="en-US" altLang="en-US" dirty="0" smtClean="0">
                <a:solidFill>
                  <a:schemeClr val="tx2"/>
                </a:solidFill>
                <a:latin typeface="Comic Sans MS" pitchFamily="66" charset="0"/>
              </a:rPr>
              <a:t>kJ</a:t>
            </a:r>
          </a:p>
          <a:p>
            <a:pPr>
              <a:lnSpc>
                <a:spcPct val="110000"/>
              </a:lnSpc>
              <a:buFontTx/>
              <a:buNone/>
            </a:pPr>
            <a:endParaRPr lang="en-US" altLang="en-US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>
              <a:buFontTx/>
              <a:buNone/>
            </a:pPr>
            <a:r>
              <a:rPr lang="en-US" altLang="en-US" dirty="0" smtClean="0">
                <a:solidFill>
                  <a:schemeClr val="tx2"/>
                </a:solidFill>
                <a:latin typeface="Comic Sans MS" pitchFamily="66" charset="0"/>
              </a:rPr>
              <a:t>If a different </a:t>
            </a:r>
            <a:r>
              <a:rPr lang="en-US" altLang="en-US" dirty="0" smtClean="0">
                <a:solidFill>
                  <a:schemeClr val="tx2"/>
                </a:solidFill>
                <a:latin typeface="Comic Sans MS" pitchFamily="66" charset="0"/>
              </a:rPr>
              <a:t>Phase the enthalpy value changes:</a:t>
            </a:r>
            <a:endParaRPr lang="en-US" altLang="en-US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>
              <a:buFontTx/>
              <a:buNone/>
            </a:pPr>
            <a:r>
              <a:rPr lang="en-US" altLang="en-US" dirty="0" smtClean="0">
                <a:solidFill>
                  <a:schemeClr val="tx2"/>
                </a:solidFill>
                <a:latin typeface="Comic Sans MS" pitchFamily="66" charset="0"/>
              </a:rPr>
              <a:t>H</a:t>
            </a:r>
            <a:r>
              <a:rPr lang="en-US" altLang="en-US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altLang="en-US" dirty="0" smtClean="0">
                <a:solidFill>
                  <a:schemeClr val="tx2"/>
                </a:solidFill>
                <a:latin typeface="Comic Sans MS" pitchFamily="66" charset="0"/>
              </a:rPr>
              <a:t>(g) + 1/2 O</a:t>
            </a:r>
            <a:r>
              <a:rPr lang="en-US" altLang="en-US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altLang="en-US" dirty="0" smtClean="0">
                <a:solidFill>
                  <a:schemeClr val="tx2"/>
                </a:solidFill>
                <a:latin typeface="Comic Sans MS" pitchFamily="66" charset="0"/>
              </a:rPr>
              <a:t>(g) </a:t>
            </a:r>
            <a:r>
              <a:rPr lang="en-US" altLang="en-US" dirty="0" smtClean="0">
                <a:solidFill>
                  <a:schemeClr val="tx2"/>
                </a:solidFill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altLang="en-US" dirty="0" smtClean="0">
                <a:solidFill>
                  <a:schemeClr val="tx2"/>
                </a:solidFill>
                <a:latin typeface="Comic Sans MS" pitchFamily="66" charset="0"/>
              </a:rPr>
              <a:t> H</a:t>
            </a:r>
            <a:r>
              <a:rPr lang="en-US" altLang="en-US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altLang="en-US" dirty="0" smtClean="0">
                <a:solidFill>
                  <a:schemeClr val="tx2"/>
                </a:solidFill>
                <a:latin typeface="Comic Sans MS" pitchFamily="66" charset="0"/>
              </a:rPr>
              <a:t>O(liquid)	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en-US" dirty="0" smtClean="0">
                <a:solidFill>
                  <a:schemeClr val="tx2"/>
                </a:solidFill>
                <a:latin typeface="Comic Sans MS" pitchFamily="66" charset="0"/>
              </a:rPr>
              <a:t>						∆H˚ = -286 kJ</a:t>
            </a:r>
          </a:p>
          <a:p>
            <a:pPr>
              <a:lnSpc>
                <a:spcPct val="110000"/>
              </a:lnSpc>
              <a:buFontTx/>
              <a:buNone/>
            </a:pPr>
            <a:endParaRPr lang="en-US" altLang="en-US" dirty="0" smtClean="0">
              <a:solidFill>
                <a:schemeClr val="tx2"/>
              </a:solidFill>
              <a:latin typeface="Comic Sans MS" pitchFamily="66" charset="0"/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07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Example </a:t>
            </a:r>
            <a:r>
              <a:rPr 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8</a:t>
            </a:r>
            <a:endParaRPr lang="en-US" dirty="0" smtClean="0">
              <a:solidFill>
                <a:schemeClr val="hlin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600200"/>
            <a:ext cx="8153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	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	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CO</a:t>
            </a:r>
            <a:r>
              <a:rPr lang="en-US" sz="2400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(g)   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 CO(g) + 1/2O</a:t>
            </a:r>
            <a:r>
              <a:rPr lang="en-US" sz="2400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(g)		</a:t>
            </a:r>
            <a:r>
              <a:rPr lang="en-US" sz="2400" dirty="0" smtClean="0">
                <a:solidFill>
                  <a:schemeClr val="tx2"/>
                </a:solidFill>
                <a:latin typeface="Symbol" pitchFamily="18" charset="2"/>
              </a:rPr>
              <a:t>D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H = +283.0 KJ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	C(s) + O</a:t>
            </a:r>
            <a:r>
              <a:rPr lang="en-US" sz="2400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(g) 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 CO</a:t>
            </a:r>
            <a:r>
              <a:rPr lang="en-US" sz="2400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(g)              	</a:t>
            </a:r>
            <a:r>
              <a:rPr lang="en-US" sz="2400" dirty="0" smtClean="0">
                <a:solidFill>
                  <a:schemeClr val="tx2"/>
                </a:solidFill>
                <a:latin typeface="Symbol" pitchFamily="18" charset="2"/>
              </a:rPr>
              <a:t>D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H = -393.5 KJ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_________________________________________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	C(s) + 1/2O</a:t>
            </a:r>
            <a:r>
              <a:rPr lang="en-US" sz="2400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(g)  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 CO(g) 	</a:t>
            </a:r>
            <a:r>
              <a:rPr lang="en-US" sz="2400" dirty="0" smtClean="0">
                <a:solidFill>
                  <a:schemeClr val="tx2"/>
                </a:solidFill>
                <a:latin typeface="Symbol" pitchFamily="18" charset="2"/>
              </a:rPr>
              <a:t>D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H = ?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Example </a:t>
            </a:r>
            <a:r>
              <a:rPr 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9</a:t>
            </a:r>
            <a:endParaRPr lang="en-US" dirty="0" smtClean="0">
              <a:solidFill>
                <a:schemeClr val="hlin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7772400" cy="41148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sz="4000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</a:pP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SO</a:t>
            </a:r>
            <a:r>
              <a:rPr lang="en-US" sz="2800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(g)  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  S(s) + O</a:t>
            </a:r>
            <a:r>
              <a:rPr lang="en-US" sz="2800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 (g)    	</a:t>
            </a:r>
            <a:r>
              <a:rPr lang="en-US" sz="2800" dirty="0" smtClean="0">
                <a:solidFill>
                  <a:schemeClr val="tx2"/>
                </a:solidFill>
                <a:latin typeface="Symbol" pitchFamily="18" charset="2"/>
              </a:rPr>
              <a:t>D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H = +296.8 KJ</a:t>
            </a:r>
          </a:p>
          <a:p>
            <a:pPr eaLnBrk="1" hangingPunct="1">
              <a:buFontTx/>
              <a:buNone/>
            </a:pP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						  </a:t>
            </a:r>
          </a:p>
          <a:p>
            <a:pPr eaLnBrk="1" hangingPunct="1">
              <a:buFontTx/>
              <a:buNone/>
            </a:pP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2SO</a:t>
            </a:r>
            <a:r>
              <a:rPr lang="en-US" sz="2800" baseline="-25000" dirty="0" smtClean="0">
                <a:solidFill>
                  <a:schemeClr val="tx2"/>
                </a:solidFill>
                <a:latin typeface="Comic Sans MS" pitchFamily="66" charset="0"/>
              </a:rPr>
              <a:t>3(g) 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 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2S(s) + 3O</a:t>
            </a:r>
            <a:r>
              <a:rPr lang="en-US" sz="2800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 (g) 	</a:t>
            </a:r>
            <a:r>
              <a:rPr lang="en-US" sz="2800" dirty="0" smtClean="0">
                <a:solidFill>
                  <a:schemeClr val="tx2"/>
                </a:solidFill>
                <a:latin typeface="Symbol" pitchFamily="18" charset="2"/>
              </a:rPr>
              <a:t>D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H = +791.4 KJ</a:t>
            </a:r>
            <a:endParaRPr lang="en-US" sz="2800" u="sng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</a:pPr>
            <a:r>
              <a:rPr lang="en-US" sz="2800" u="sng" dirty="0" smtClean="0">
                <a:solidFill>
                  <a:schemeClr val="tx2"/>
                </a:solidFill>
                <a:latin typeface="Comic Sans MS" pitchFamily="66" charset="0"/>
              </a:rPr>
              <a:t>	________________________________</a:t>
            </a:r>
            <a:endParaRPr lang="en-US" sz="2800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</a:pP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	2SO</a:t>
            </a:r>
            <a:r>
              <a:rPr lang="en-US" sz="2800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 (g) + O</a:t>
            </a:r>
            <a:r>
              <a:rPr lang="en-US" sz="2800" baseline="-25000" dirty="0" smtClean="0">
                <a:solidFill>
                  <a:schemeClr val="tx2"/>
                </a:solidFill>
                <a:latin typeface="Comic Sans MS" pitchFamily="66" charset="0"/>
              </a:rPr>
              <a:t>2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 (g)  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 2SO</a:t>
            </a:r>
            <a:r>
              <a:rPr lang="en-US" sz="2800" baseline="-25000" dirty="0" smtClean="0">
                <a:solidFill>
                  <a:schemeClr val="tx2"/>
                </a:solidFill>
                <a:latin typeface="Comic Sans MS" pitchFamily="66" charset="0"/>
              </a:rPr>
              <a:t>3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(g)	</a:t>
            </a:r>
            <a:r>
              <a:rPr lang="en-US" sz="2800" dirty="0" smtClean="0">
                <a:solidFill>
                  <a:schemeClr val="tx2"/>
                </a:solidFill>
                <a:latin typeface="Symbol" pitchFamily="18" charset="2"/>
              </a:rPr>
              <a:t>D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H =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Average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Bond Enthalpies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200" y="1295400"/>
            <a:ext cx="4114800" cy="45720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2"/>
                </a:solidFill>
                <a:latin typeface="Comic Sans MS" pitchFamily="66" charset="0"/>
              </a:rPr>
              <a:t>This table lists the average bond enthalpies for many different types of bonds.</a:t>
            </a:r>
          </a:p>
          <a:p>
            <a:r>
              <a:rPr lang="en-US" sz="2800" dirty="0">
                <a:solidFill>
                  <a:schemeClr val="tx2"/>
                </a:solidFill>
                <a:latin typeface="Comic Sans MS" pitchFamily="66" charset="0"/>
              </a:rPr>
              <a:t>Average bond enthalpies are positive, because bond breaking is an endothermic process.</a:t>
            </a:r>
          </a:p>
        </p:txBody>
      </p:sp>
      <p:pic>
        <p:nvPicPr>
          <p:cNvPr id="86024" name="Picture 8" descr="08_T0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b="4892"/>
          <a:stretch>
            <a:fillRect/>
          </a:stretch>
        </p:blipFill>
        <p:spPr>
          <a:xfrm>
            <a:off x="4038600" y="1504950"/>
            <a:ext cx="4724400" cy="4057650"/>
          </a:xfrm>
        </p:spPr>
      </p:pic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© </a:t>
            </a:r>
            <a:r>
              <a:rPr lang="en-US" sz="1000"/>
              <a:t>2009, Prentice-Hall, Inc.</a:t>
            </a:r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4114800" y="1546225"/>
            <a:ext cx="685800" cy="152400"/>
          </a:xfrm>
          <a:prstGeom prst="rect">
            <a:avLst/>
          </a:prstGeom>
          <a:solidFill>
            <a:srgbClr val="007CB2"/>
          </a:solidFill>
          <a:ln w="9525">
            <a:solidFill>
              <a:srgbClr val="007CB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3379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Enthalpies of Reaction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85800" y="1447800"/>
            <a:ext cx="7772400" cy="4114800"/>
          </a:xfrm>
        </p:spPr>
        <p:txBody>
          <a:bodyPr/>
          <a:lstStyle/>
          <a:p>
            <a:pPr marL="344488" indent="-344488">
              <a:buFontTx/>
              <a:buChar char="•"/>
            </a:pPr>
            <a:endParaRPr lang="en-US" sz="2400" dirty="0" smtClean="0">
              <a:solidFill>
                <a:srgbClr val="C82E32"/>
              </a:solidFill>
            </a:endParaRPr>
          </a:p>
          <a:p>
            <a:pPr marL="0" indent="0">
              <a:buNone/>
            </a:pPr>
            <a:r>
              <a:rPr lang="en-US" sz="2400" i="1" dirty="0" err="1" smtClean="0">
                <a:solidFill>
                  <a:schemeClr val="tx2"/>
                </a:solidFill>
                <a:latin typeface="Symbol" pitchFamily="18" charset="2"/>
              </a:rPr>
              <a:t>D</a:t>
            </a:r>
            <a:r>
              <a:rPr lang="en-US" sz="2400" i="1" dirty="0" err="1" smtClean="0">
                <a:solidFill>
                  <a:schemeClr val="tx2"/>
                </a:solidFill>
                <a:latin typeface="Comic Sans MS" pitchFamily="66" charset="0"/>
              </a:rPr>
              <a:t>H</a:t>
            </a:r>
            <a:r>
              <a:rPr lang="en-US" sz="2400" i="1" baseline="-25000" dirty="0" err="1" smtClean="0">
                <a:solidFill>
                  <a:schemeClr val="tx2"/>
                </a:solidFill>
                <a:latin typeface="Comic Sans MS" pitchFamily="66" charset="0"/>
              </a:rPr>
              <a:t>rxn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 = 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  <a:sym typeface="Symbol" pitchFamily="-80" charset="2"/>
              </a:rPr>
              <a:t></a:t>
            </a: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(bond enthalpies of bonds broken) - </a:t>
            </a:r>
          </a:p>
          <a:p>
            <a:pPr marL="0" indent="0" algn="r">
              <a:buNone/>
            </a:pP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  <a:sym typeface="Symbol" pitchFamily="-80" charset="2"/>
              </a:rPr>
              <a:t></a:t>
            </a:r>
            <a:r>
              <a:rPr lang="en-US" sz="2400" dirty="0">
                <a:solidFill>
                  <a:schemeClr val="tx2"/>
                </a:solidFill>
                <a:latin typeface="Comic Sans MS" pitchFamily="66" charset="0"/>
              </a:rPr>
              <a:t>(bond enthalpies of bonds formed)</a:t>
            </a:r>
          </a:p>
          <a:p>
            <a:endParaRPr lang="en-US" sz="2400" dirty="0" smtClean="0">
              <a:latin typeface="Comic Sans MS" pitchFamily="66" charset="0"/>
            </a:endParaRPr>
          </a:p>
          <a:p>
            <a:pPr marL="109728" indent="0">
              <a:buNone/>
            </a:pPr>
            <a:r>
              <a:rPr lang="en-US" sz="2400" dirty="0" smtClean="0">
                <a:solidFill>
                  <a:schemeClr val="tx2"/>
                </a:solidFill>
                <a:latin typeface="Comic Sans MS" pitchFamily="66" charset="0"/>
              </a:rPr>
              <a:t>Prior to using this formula the Lewis Structure for reactant and product must be drawn</a:t>
            </a:r>
            <a:endParaRPr lang="en-US" sz="2400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19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Example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5360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76400"/>
            <a:ext cx="77724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>
                <a:solidFill>
                  <a:schemeClr val="tx2"/>
                </a:solidFill>
                <a:latin typeface="Comic Sans MS" pitchFamily="66" charset="0"/>
              </a:rPr>
              <a:t>Estimate the </a:t>
            </a: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enthalpy change </a:t>
            </a:r>
            <a:r>
              <a:rPr lang="en-US" dirty="0">
                <a:solidFill>
                  <a:schemeClr val="tx2"/>
                </a:solidFill>
                <a:latin typeface="Comic Sans MS" pitchFamily="66" charset="0"/>
              </a:rPr>
              <a:t>for the chlorination of ethylene: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CH</a:t>
            </a:r>
            <a:r>
              <a:rPr lang="en-US" baseline="-250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</a:t>
            </a: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CH</a:t>
            </a:r>
            <a:r>
              <a:rPr lang="en-US" baseline="-250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</a:t>
            </a: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(g</a:t>
            </a:r>
            <a:r>
              <a:rPr lang="en-US" dirty="0">
                <a:solidFill>
                  <a:schemeClr val="tx2"/>
                </a:solidFill>
                <a:latin typeface="Comic Sans MS" panose="030F0702030302020204" pitchFamily="66" charset="0"/>
              </a:rPr>
              <a:t>) + Cl</a:t>
            </a:r>
            <a:r>
              <a:rPr lang="en-US" baseline="-25000" dirty="0">
                <a:solidFill>
                  <a:schemeClr val="tx2"/>
                </a:solidFill>
                <a:latin typeface="Comic Sans MS" panose="030F0702030302020204" pitchFamily="66" charset="0"/>
              </a:rPr>
              <a:t>2</a:t>
            </a:r>
            <a:r>
              <a:rPr lang="en-US" dirty="0">
                <a:solidFill>
                  <a:schemeClr val="tx2"/>
                </a:solidFill>
                <a:latin typeface="Comic Sans MS" panose="030F0702030302020204" pitchFamily="66" charset="0"/>
              </a:rPr>
              <a:t>(g)</a:t>
            </a:r>
            <a:r>
              <a:rPr lang="en-US" dirty="0">
                <a:solidFill>
                  <a:schemeClr val="tx2"/>
                </a:solidFill>
                <a:latin typeface="Comic Sans MS" panose="030F0702030302020204" pitchFamily="66" charset="0"/>
                <a:sym typeface="Symbol" pitchFamily="18" charset="2"/>
              </a:rPr>
              <a:t></a:t>
            </a:r>
            <a:r>
              <a:rPr lang="en-US" dirty="0">
                <a:solidFill>
                  <a:schemeClr val="tx2"/>
                </a:solidFill>
                <a:latin typeface="Comic Sans MS" panose="030F0702030302020204" pitchFamily="66" charset="0"/>
              </a:rPr>
              <a:t> CH</a:t>
            </a:r>
            <a:r>
              <a:rPr lang="en-US" baseline="-25000" dirty="0">
                <a:solidFill>
                  <a:schemeClr val="tx2"/>
                </a:solidFill>
                <a:latin typeface="Comic Sans MS" panose="030F0702030302020204" pitchFamily="66" charset="0"/>
              </a:rPr>
              <a:t>2</a:t>
            </a:r>
            <a:r>
              <a:rPr lang="en-US" dirty="0">
                <a:solidFill>
                  <a:schemeClr val="tx2"/>
                </a:solidFill>
                <a:latin typeface="Comic Sans MS" panose="030F0702030302020204" pitchFamily="66" charset="0"/>
              </a:rPr>
              <a:t>ClCH</a:t>
            </a:r>
            <a:r>
              <a:rPr lang="en-US" baseline="-25000" dirty="0">
                <a:solidFill>
                  <a:schemeClr val="tx2"/>
                </a:solidFill>
                <a:latin typeface="Comic Sans MS" panose="030F0702030302020204" pitchFamily="66" charset="0"/>
              </a:rPr>
              <a:t>2</a:t>
            </a:r>
            <a:r>
              <a:rPr lang="en-US" dirty="0">
                <a:solidFill>
                  <a:schemeClr val="tx2"/>
                </a:solidFill>
                <a:latin typeface="Comic Sans MS" panose="030F0702030302020204" pitchFamily="66" charset="0"/>
              </a:rPr>
              <a:t>Cl 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22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Example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2133600"/>
            <a:ext cx="7772400" cy="41148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2H</a:t>
            </a:r>
            <a:r>
              <a:rPr lang="en-US" baseline="-250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3</a:t>
            </a: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COH + 3O</a:t>
            </a:r>
            <a:r>
              <a:rPr lang="en-US" baseline="-250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</a:t>
            </a: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  <a:sym typeface="Wingdings" pitchFamily="2" charset="2"/>
              </a:rPr>
              <a:t> 2</a:t>
            </a: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CO</a:t>
            </a:r>
            <a:r>
              <a:rPr lang="en-US" baseline="-250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</a:t>
            </a: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+ 4H</a:t>
            </a:r>
            <a:r>
              <a:rPr lang="en-US" baseline="-250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</a:t>
            </a: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O </a:t>
            </a:r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32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7772400" cy="146208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Directionality of Heat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524000"/>
            <a:ext cx="4419600" cy="457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b="1" dirty="0" smtClean="0">
                <a:solidFill>
                  <a:schemeClr val="tx2"/>
                </a:solidFill>
                <a:latin typeface="Comic Sans MS" pitchFamily="66" charset="0"/>
              </a:rPr>
              <a:t>Heat – (q)</a:t>
            </a:r>
          </a:p>
          <a:p>
            <a:pPr lvl="1" eaLnBrk="1" hangingPunct="1"/>
            <a:r>
              <a:rPr lang="en-US" sz="3200" dirty="0" smtClean="0">
                <a:solidFill>
                  <a:schemeClr val="tx2"/>
                </a:solidFill>
                <a:latin typeface="Comic Sans MS" pitchFamily="66" charset="0"/>
              </a:rPr>
              <a:t>Flow from the surrounding to the system is positive; q &gt; 0</a:t>
            </a:r>
          </a:p>
          <a:p>
            <a:pPr lvl="1" eaLnBrk="1" hangingPunct="1"/>
            <a:r>
              <a:rPr lang="en-US" sz="3200" dirty="0" smtClean="0">
                <a:solidFill>
                  <a:schemeClr val="tx2"/>
                </a:solidFill>
                <a:latin typeface="Comic Sans MS" pitchFamily="66" charset="0"/>
              </a:rPr>
              <a:t>Flow from the system into the surroundings is negative; q &lt; 0</a:t>
            </a:r>
          </a:p>
        </p:txBody>
      </p:sp>
      <p:pic>
        <p:nvPicPr>
          <p:cNvPr id="1026" name="Picture 2" descr="http://t1.gstatic.com/images?q=tbn:ANd9GcSRBjMEhxMaEK51T1oQPrLnmZeO8NT7_bv_QePfhezmt-I8DC-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3810000" cy="470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Endothermic Processes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447800"/>
            <a:ext cx="3810000" cy="4114800"/>
          </a:xfrm>
        </p:spPr>
        <p:txBody>
          <a:bodyPr/>
          <a:lstStyle/>
          <a:p>
            <a:pPr marL="288925" indent="-288925" eaLnBrk="1" hangingPunct="1">
              <a:lnSpc>
                <a:spcPct val="90000"/>
              </a:lnSpc>
            </a:pPr>
            <a:endParaRPr lang="en-US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 marL="288925" indent="-288925"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3200" b="1" dirty="0" smtClean="0">
                <a:solidFill>
                  <a:schemeClr val="tx2"/>
                </a:solidFill>
                <a:latin typeface="Comic Sans MS" pitchFamily="66" charset="0"/>
              </a:rPr>
              <a:t>Endothermic</a:t>
            </a:r>
            <a:r>
              <a:rPr lang="en-US" sz="3200" dirty="0" smtClean="0">
                <a:solidFill>
                  <a:schemeClr val="tx2"/>
                </a:solidFill>
                <a:latin typeface="Comic Sans MS" pitchFamily="66" charset="0"/>
              </a:rPr>
              <a:t> process (</a:t>
            </a:r>
            <a:r>
              <a:rPr lang="en-US" sz="3200" dirty="0" err="1" smtClean="0">
                <a:solidFill>
                  <a:schemeClr val="tx2"/>
                </a:solidFill>
                <a:latin typeface="Comic Sans MS" pitchFamily="66" charset="0"/>
              </a:rPr>
              <a:t>endo</a:t>
            </a:r>
            <a:r>
              <a:rPr lang="en-US" sz="3200" dirty="0" smtClean="0">
                <a:solidFill>
                  <a:schemeClr val="tx2"/>
                </a:solidFill>
                <a:latin typeface="Comic Sans MS" pitchFamily="66" charset="0"/>
              </a:rPr>
              <a:t> = in) is one that absorbs heat from the surrounding (it feels cold). </a:t>
            </a:r>
          </a:p>
          <a:p>
            <a:pPr marL="288925" indent="-288925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 marL="288925" indent="-288925" eaLnBrk="1" hangingPunct="1">
              <a:lnSpc>
                <a:spcPct val="90000"/>
              </a:lnSpc>
              <a:buFont typeface="Wingdings" pitchFamily="2" charset="2"/>
              <a:buChar char="§"/>
            </a:pPr>
            <a:endParaRPr lang="en-US" dirty="0" smtClean="0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752600"/>
            <a:ext cx="41148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Exothermic </a:t>
            </a:r>
            <a:r>
              <a:rPr lang="en-US" sz="4000" dirty="0">
                <a:solidFill>
                  <a:srgbClr val="FF33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Processes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288925" lvl="0" indent="-288925" eaLnBrk="1" hangingPunct="1">
              <a:lnSpc>
                <a:spcPct val="90000"/>
              </a:lnSpc>
              <a:buClr>
                <a:srgbClr val="FF3399"/>
              </a:buClr>
              <a:buFont typeface="Wingdings" pitchFamily="2" charset="2"/>
              <a:buChar char="§"/>
            </a:pPr>
            <a:r>
              <a:rPr lang="en-US" sz="3200" b="1" dirty="0" smtClean="0">
                <a:solidFill>
                  <a:schemeClr val="tx2"/>
                </a:solidFill>
                <a:latin typeface="Comic Sans MS" pitchFamily="66" charset="0"/>
              </a:rPr>
              <a:t>Exothermic</a:t>
            </a:r>
            <a:r>
              <a:rPr lang="en-US" sz="3200" dirty="0" smtClean="0">
                <a:solidFill>
                  <a:schemeClr val="tx2"/>
                </a:solidFill>
                <a:latin typeface="Comic Sans MS" pitchFamily="66" charset="0"/>
              </a:rPr>
              <a:t> </a:t>
            </a:r>
            <a:r>
              <a:rPr lang="en-US" sz="3200" dirty="0">
                <a:solidFill>
                  <a:schemeClr val="tx2"/>
                </a:solidFill>
                <a:latin typeface="Comic Sans MS" pitchFamily="66" charset="0"/>
              </a:rPr>
              <a:t>process (</a:t>
            </a:r>
            <a:r>
              <a:rPr lang="en-US" sz="3200" dirty="0" err="1">
                <a:solidFill>
                  <a:schemeClr val="tx2"/>
                </a:solidFill>
                <a:latin typeface="Comic Sans MS" pitchFamily="66" charset="0"/>
              </a:rPr>
              <a:t>exo</a:t>
            </a:r>
            <a:r>
              <a:rPr lang="en-US" sz="3200" dirty="0">
                <a:solidFill>
                  <a:schemeClr val="tx2"/>
                </a:solidFill>
                <a:latin typeface="Comic Sans MS" pitchFamily="66" charset="0"/>
              </a:rPr>
              <a:t> = out) is one that transfers heat to the surrounding (it feels hot) </a:t>
            </a:r>
          </a:p>
          <a:p>
            <a:pPr marL="688975" lvl="1" indent="-288925" eaLnBrk="1" hangingPunct="1">
              <a:lnSpc>
                <a:spcPct val="90000"/>
              </a:lnSpc>
              <a:buClr>
                <a:srgbClr val="FE1F08"/>
              </a:buClr>
              <a:buFont typeface="Wingdings" pitchFamily="2" charset="2"/>
              <a:buChar char="§"/>
            </a:pPr>
            <a:r>
              <a:rPr lang="en-US" sz="3200" dirty="0">
                <a:solidFill>
                  <a:schemeClr val="tx2"/>
                </a:solidFill>
                <a:latin typeface="Comic Sans MS" pitchFamily="66" charset="0"/>
              </a:rPr>
              <a:t>All combustion and neutralization reactions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905000"/>
            <a:ext cx="45720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41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Heat and Temperature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1447800"/>
            <a:ext cx="7772400" cy="41148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accent5"/>
                </a:solidFill>
                <a:latin typeface="Comic Sans MS" pitchFamily="66" charset="0"/>
              </a:rPr>
              <a:t>Temperature</a:t>
            </a:r>
            <a:r>
              <a:rPr lang="en-US" sz="3200" dirty="0" smtClean="0">
                <a:solidFill>
                  <a:schemeClr val="tx2"/>
                </a:solidFill>
                <a:latin typeface="Comic Sans MS" pitchFamily="66" charset="0"/>
              </a:rPr>
              <a:t> – is the measure of the average kinetic energy of the particles</a:t>
            </a:r>
          </a:p>
          <a:p>
            <a:r>
              <a:rPr lang="en-US" sz="3200" dirty="0" smtClean="0">
                <a:solidFill>
                  <a:schemeClr val="tx2"/>
                </a:solidFill>
                <a:latin typeface="Comic Sans MS" pitchFamily="66" charset="0"/>
              </a:rPr>
              <a:t>Heat energy does not necessarily change the temperature of 2 objects in the same way.</a:t>
            </a:r>
          </a:p>
          <a:p>
            <a:r>
              <a:rPr lang="en-US" sz="3200" dirty="0" smtClean="0">
                <a:solidFill>
                  <a:schemeClr val="tx2"/>
                </a:solidFill>
                <a:latin typeface="Comic Sans MS" pitchFamily="66" charset="0"/>
              </a:rPr>
              <a:t>Increase in temperature depends on </a:t>
            </a:r>
          </a:p>
          <a:p>
            <a:pPr lvl="1"/>
            <a:r>
              <a:rPr lang="en-US" sz="3200" dirty="0" smtClean="0">
                <a:solidFill>
                  <a:schemeClr val="tx2"/>
                </a:solidFill>
                <a:latin typeface="Comic Sans MS" pitchFamily="66" charset="0"/>
              </a:rPr>
              <a:t>Mass of the object</a:t>
            </a:r>
          </a:p>
          <a:p>
            <a:pPr lvl="1"/>
            <a:r>
              <a:rPr lang="en-US" sz="3200" dirty="0" smtClean="0">
                <a:solidFill>
                  <a:schemeClr val="tx2"/>
                </a:solidFill>
                <a:latin typeface="Comic Sans MS" pitchFamily="66" charset="0"/>
              </a:rPr>
              <a:t>The heat added </a:t>
            </a:r>
          </a:p>
          <a:p>
            <a:pPr lvl="1"/>
            <a:r>
              <a:rPr lang="en-US" sz="3200" dirty="0" smtClean="0">
                <a:solidFill>
                  <a:schemeClr val="tx2"/>
                </a:solidFill>
                <a:latin typeface="Comic Sans MS" pitchFamily="66" charset="0"/>
              </a:rPr>
              <a:t>Nature of the substance</a:t>
            </a:r>
            <a:endParaRPr lang="en-US" sz="3200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55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533400"/>
            <a:ext cx="91440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Heat Capacity and Specific Heat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676400"/>
            <a:ext cx="7772400" cy="42672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The amount of energy required to raise the temperature of a quantity of a substance by 1 K (1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  <a:sym typeface="Symbol" pitchFamily="18" charset="2"/>
              </a:rPr>
              <a:t>C) is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 its heat capacity.</a:t>
            </a:r>
          </a:p>
          <a:p>
            <a:pPr marL="0" indent="0">
              <a:buNone/>
            </a:pPr>
            <a:endParaRPr lang="en-US" sz="2800" dirty="0" smtClean="0">
              <a:solidFill>
                <a:schemeClr val="tx2"/>
              </a:solidFill>
              <a:latin typeface="Comic Sans MS" pitchFamily="66" charset="0"/>
            </a:endParaRPr>
          </a:p>
          <a:p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We define specific heat capacity (or simply specific heat - C) as the amount of energy required to raise the temperature of 1 g of a substance by 1 K. </a:t>
            </a:r>
          </a:p>
          <a:p>
            <a:r>
              <a:rPr lang="en-US" sz="2800" b="1" dirty="0" smtClean="0">
                <a:solidFill>
                  <a:schemeClr val="tx2"/>
                </a:solidFill>
                <a:latin typeface="Comic Sans MS" pitchFamily="66" charset="0"/>
              </a:rPr>
              <a:t>Specific Heat of water = 4.184 J/g </a:t>
            </a:r>
            <a:r>
              <a:rPr lang="en-US" sz="2800" b="1" baseline="30000" dirty="0" err="1" smtClean="0">
                <a:solidFill>
                  <a:schemeClr val="tx2"/>
                </a:solidFill>
                <a:latin typeface="Comic Sans MS" pitchFamily="66" charset="0"/>
              </a:rPr>
              <a:t>o</a:t>
            </a:r>
            <a:r>
              <a:rPr lang="en-US" sz="2800" b="1" dirty="0" err="1" smtClean="0">
                <a:solidFill>
                  <a:schemeClr val="tx2"/>
                </a:solidFill>
                <a:latin typeface="Comic Sans MS" pitchFamily="66" charset="0"/>
              </a:rPr>
              <a:t>C</a:t>
            </a:r>
            <a:endParaRPr lang="en-US" sz="2800" b="1" dirty="0" smtClean="0">
              <a:solidFill>
                <a:schemeClr val="tx2"/>
              </a:solidFill>
              <a:latin typeface="Comic Sans MS" pitchFamily="66" charset="0"/>
            </a:endParaRPr>
          </a:p>
          <a:p>
            <a:endParaRPr lang="en-US" sz="2800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>
              <a:buFontTx/>
              <a:buNone/>
            </a:pPr>
            <a:endParaRPr lang="en-US" sz="2800" dirty="0" smtClean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Finding Heat (q)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8001000" cy="4114800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endParaRPr lang="en-US" dirty="0">
              <a:solidFill>
                <a:schemeClr val="tx2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en-US" sz="5400" dirty="0" smtClean="0">
                <a:solidFill>
                  <a:schemeClr val="tx2"/>
                </a:solidFill>
                <a:latin typeface="Comic Sans MS" pitchFamily="66" charset="0"/>
              </a:rPr>
              <a:t>q = m C </a:t>
            </a:r>
            <a:r>
              <a:rPr lang="en-US" sz="5400" dirty="0" smtClean="0">
                <a:solidFill>
                  <a:schemeClr val="tx2"/>
                </a:solidFill>
                <a:latin typeface="Symbol" pitchFamily="18" charset="2"/>
              </a:rPr>
              <a:t>D</a:t>
            </a:r>
            <a:r>
              <a:rPr lang="en-US" sz="5400" dirty="0" smtClean="0">
                <a:solidFill>
                  <a:schemeClr val="tx2"/>
                </a:solidFill>
                <a:latin typeface="Comic Sans MS" pitchFamily="66" charset="0"/>
              </a:rPr>
              <a:t>T</a:t>
            </a:r>
          </a:p>
          <a:p>
            <a:pPr marL="0" indent="0">
              <a:buNone/>
            </a:pPr>
            <a:r>
              <a:rPr lang="en-US" dirty="0">
                <a:solidFill>
                  <a:schemeClr val="bg2">
                    <a:lumMod val="60000"/>
                    <a:lumOff val="40000"/>
                  </a:schemeClr>
                </a:solidFill>
                <a:latin typeface="Comic Sans MS" pitchFamily="66" charset="0"/>
              </a:rPr>
              <a:t>	</a:t>
            </a: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q = quantity of heat in Joules</a:t>
            </a:r>
          </a:p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  <a:latin typeface="Comic Sans MS" pitchFamily="66" charset="0"/>
              </a:rPr>
              <a:t>	</a:t>
            </a: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m = mass in grams</a:t>
            </a:r>
          </a:p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  <a:latin typeface="Comic Sans MS" pitchFamily="66" charset="0"/>
              </a:rPr>
              <a:t>	</a:t>
            </a: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C = specific heat capacity = J/(g </a:t>
            </a:r>
            <a:r>
              <a:rPr lang="en-US" baseline="30000" dirty="0" err="1" smtClean="0">
                <a:solidFill>
                  <a:schemeClr val="tx2"/>
                </a:solidFill>
                <a:latin typeface="Comic Sans MS" pitchFamily="66" charset="0"/>
              </a:rPr>
              <a:t>o</a:t>
            </a:r>
            <a:r>
              <a:rPr lang="en-US" dirty="0" err="1" smtClean="0">
                <a:solidFill>
                  <a:schemeClr val="tx2"/>
                </a:solidFill>
                <a:latin typeface="Comic Sans MS" pitchFamily="66" charset="0"/>
              </a:rPr>
              <a:t>C</a:t>
            </a: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)</a:t>
            </a:r>
          </a:p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  <a:latin typeface="Comic Sans MS" pitchFamily="66" charset="0"/>
              </a:rPr>
              <a:t>	</a:t>
            </a:r>
            <a:r>
              <a:rPr lang="en-US" dirty="0" smtClean="0">
                <a:solidFill>
                  <a:schemeClr val="tx2"/>
                </a:solidFill>
                <a:latin typeface="Symbol" pitchFamily="18" charset="2"/>
              </a:rPr>
              <a:t>D</a:t>
            </a:r>
            <a:r>
              <a:rPr lang="en-US" dirty="0" smtClean="0">
                <a:solidFill>
                  <a:schemeClr val="tx2"/>
                </a:solidFill>
                <a:latin typeface="Comic Sans MS" pitchFamily="66" charset="0"/>
              </a:rPr>
              <a:t>T = change in Temp</a:t>
            </a:r>
            <a:endParaRPr lang="en-US" dirty="0">
              <a:solidFill>
                <a:schemeClr val="tx2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en-US" dirty="0">
              <a:solidFill>
                <a:schemeClr val="bg2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20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3618</TotalTime>
  <Words>1259</Words>
  <Application>Microsoft Office PowerPoint</Application>
  <PresentationFormat>On-screen Show (4:3)</PresentationFormat>
  <Paragraphs>164</Paragraphs>
  <Slides>36</Slides>
  <Notes>13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8" baseType="lpstr">
      <vt:lpstr>Flow</vt:lpstr>
      <vt:lpstr>Microsoft Equation 3.0</vt:lpstr>
      <vt:lpstr>Energetics Unit 7</vt:lpstr>
      <vt:lpstr>1st Law of Thermodynamics</vt:lpstr>
      <vt:lpstr>System Vs. Surroundings</vt:lpstr>
      <vt:lpstr>Directionality of Heat</vt:lpstr>
      <vt:lpstr>Endothermic Processes</vt:lpstr>
      <vt:lpstr>Exothermic Processes</vt:lpstr>
      <vt:lpstr>Heat and Temperature</vt:lpstr>
      <vt:lpstr>Heat Capacity and Specific Heat</vt:lpstr>
      <vt:lpstr>Finding Heat (q)</vt:lpstr>
      <vt:lpstr>Example 1</vt:lpstr>
      <vt:lpstr>Example 2</vt:lpstr>
      <vt:lpstr>Calorimetry</vt:lpstr>
      <vt:lpstr>Calorimetry</vt:lpstr>
      <vt:lpstr>Calorimetry</vt:lpstr>
      <vt:lpstr>Example</vt:lpstr>
      <vt:lpstr>Example</vt:lpstr>
      <vt:lpstr>Enthalpy</vt:lpstr>
      <vt:lpstr>∆H</vt:lpstr>
      <vt:lpstr>Methods of Finding DH</vt:lpstr>
      <vt:lpstr>Coffee Cup Calorimetry</vt:lpstr>
      <vt:lpstr>Important Assumptions</vt:lpstr>
      <vt:lpstr>Example</vt:lpstr>
      <vt:lpstr>Practice</vt:lpstr>
      <vt:lpstr>Practice</vt:lpstr>
      <vt:lpstr>Practice</vt:lpstr>
      <vt:lpstr>Example</vt:lpstr>
      <vt:lpstr>Practice</vt:lpstr>
      <vt:lpstr>Hess’s Law</vt:lpstr>
      <vt:lpstr>Enthalpy Relationships</vt:lpstr>
      <vt:lpstr>PowerPoint Presentation</vt:lpstr>
      <vt:lpstr>Example 8</vt:lpstr>
      <vt:lpstr>Example 9</vt:lpstr>
      <vt:lpstr> Average Bond Enthalpies</vt:lpstr>
      <vt:lpstr>Enthalpies of Reaction</vt:lpstr>
      <vt:lpstr>Example</vt:lpstr>
      <vt:lpstr>Example</vt:lpstr>
    </vt:vector>
  </TitlesOfParts>
  <Company>Amphitheater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Energy and Chemical Reactions</dc:title>
  <dc:creator>Jill Christman</dc:creator>
  <cp:lastModifiedBy>Administrator</cp:lastModifiedBy>
  <cp:revision>108</cp:revision>
  <dcterms:created xsi:type="dcterms:W3CDTF">2007-07-05T22:34:15Z</dcterms:created>
  <dcterms:modified xsi:type="dcterms:W3CDTF">2015-03-03T18:15:46Z</dcterms:modified>
</cp:coreProperties>
</file>